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6" roundtripDataSignature="AMtx7mix0C8KutPCzYrzPyx+vZKah1aD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24" autoAdjust="0"/>
  </p:normalViewPr>
  <p:slideViewPr>
    <p:cSldViewPr snapToGrid="0">
      <p:cViewPr varScale="1">
        <p:scale>
          <a:sx n="123" d="100"/>
          <a:sy n="123" d="100"/>
        </p:scale>
        <p:origin x="81" y="1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3103954" y="118991"/>
            <a:ext cx="7145050"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0" u="none" strike="noStrike" cap="none" dirty="0">
                <a:solidFill>
                  <a:schemeClr val="dk1"/>
                </a:solidFill>
                <a:latin typeface="Calibri"/>
                <a:ea typeface="Calibri"/>
                <a:cs typeface="Calibri"/>
                <a:sym typeface="Calibri"/>
              </a:rPr>
              <a:t>Behavioral-Mental Health Jobs/Positions Related to Level of Education</a:t>
            </a:r>
            <a:endParaRPr dirty="0"/>
          </a:p>
        </p:txBody>
      </p:sp>
      <p:sp>
        <p:nvSpPr>
          <p:cNvPr id="85" name="Google Shape;85;p1"/>
          <p:cNvSpPr txBox="1"/>
          <p:nvPr/>
        </p:nvSpPr>
        <p:spPr>
          <a:xfrm>
            <a:off x="5551122" y="491216"/>
            <a:ext cx="1805400" cy="276900"/>
          </a:xfrm>
          <a:prstGeom prst="rect">
            <a:avLst/>
          </a:prstGeom>
          <a:noFill/>
          <a:ln w="12700" cap="flat" cmpd="sng">
            <a:solidFill>
              <a:srgbClr val="7030A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Calibri"/>
                <a:ea typeface="Calibri"/>
                <a:cs typeface="Calibri"/>
                <a:sym typeface="Calibri"/>
              </a:rPr>
              <a:t>High School Diploma/GED</a:t>
            </a:r>
            <a:endParaRPr dirty="0"/>
          </a:p>
        </p:txBody>
      </p:sp>
      <p:sp>
        <p:nvSpPr>
          <p:cNvPr id="86" name="Google Shape;86;p1"/>
          <p:cNvSpPr txBox="1"/>
          <p:nvPr/>
        </p:nvSpPr>
        <p:spPr>
          <a:xfrm>
            <a:off x="5380064" y="1253826"/>
            <a:ext cx="2286300" cy="646290"/>
          </a:xfrm>
          <a:prstGeom prst="rect">
            <a:avLst/>
          </a:prstGeom>
          <a:noFill/>
          <a:ln w="12700" cap="flat" cmpd="sng">
            <a:solidFill>
              <a:srgbClr val="00B05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Calibri"/>
                <a:ea typeface="Calibri"/>
                <a:cs typeface="Calibri"/>
                <a:sym typeface="Calibri"/>
              </a:rPr>
              <a:t>Associate of Arts Degree (2 years)</a:t>
            </a:r>
          </a:p>
          <a:p>
            <a:pPr lvl="0"/>
            <a:r>
              <a:rPr lang="en-US" sz="800" dirty="0">
                <a:latin typeface="+mn-lt"/>
              </a:rPr>
              <a:t>(e.g. Addiction Studies (AS), </a:t>
            </a:r>
            <a:r>
              <a:rPr lang="fr-FR" sz="800" dirty="0" err="1">
                <a:latin typeface="Roboto"/>
              </a:rPr>
              <a:t>Human</a:t>
            </a:r>
            <a:r>
              <a:rPr lang="fr-FR" sz="800" dirty="0">
                <a:latin typeface="Roboto"/>
              </a:rPr>
              <a:t> Services (AA), Psychology (AA-T), </a:t>
            </a:r>
            <a:r>
              <a:rPr lang="fr-FR" sz="800" dirty="0" err="1">
                <a:latin typeface="Roboto"/>
              </a:rPr>
              <a:t>Sociology</a:t>
            </a:r>
            <a:r>
              <a:rPr lang="fr-FR" sz="800" dirty="0">
                <a:latin typeface="Roboto"/>
              </a:rPr>
              <a:t> (AA-T), </a:t>
            </a:r>
            <a:r>
              <a:rPr lang="en-US" sz="800" dirty="0">
                <a:latin typeface="Arial" panose="020B0604020202020204" pitchFamily="34" charset="0"/>
              </a:rPr>
              <a:t>Social and Behavioral Sciences (AA) )</a:t>
            </a:r>
            <a:endParaRPr sz="800" dirty="0"/>
          </a:p>
        </p:txBody>
      </p:sp>
      <p:sp>
        <p:nvSpPr>
          <p:cNvPr id="87" name="Google Shape;87;p1"/>
          <p:cNvSpPr txBox="1"/>
          <p:nvPr/>
        </p:nvSpPr>
        <p:spPr>
          <a:xfrm>
            <a:off x="5539600" y="2076672"/>
            <a:ext cx="1886029" cy="523180"/>
          </a:xfrm>
          <a:prstGeom prst="rect">
            <a:avLst/>
          </a:prstGeom>
          <a:noFill/>
          <a:ln w="127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Bachelor’s Degree (4 years)</a:t>
            </a:r>
            <a:endParaRPr dirty="0"/>
          </a:p>
          <a:p>
            <a:pPr marL="0" marR="0" lvl="0" indent="0" algn="ctr" rtl="0">
              <a:spcBef>
                <a:spcPts val="0"/>
              </a:spcBef>
              <a:spcAft>
                <a:spcPts val="0"/>
              </a:spcAft>
              <a:buNone/>
            </a:pPr>
            <a:r>
              <a:rPr lang="en-US" sz="800" dirty="0">
                <a:solidFill>
                  <a:schemeClr val="dk1"/>
                </a:solidFill>
                <a:latin typeface="+mn-lt"/>
                <a:ea typeface="Calibri"/>
                <a:cs typeface="Calibri"/>
                <a:sym typeface="Calibri"/>
              </a:rPr>
              <a:t>(e.g. BS Nursing, BA Social Work, BA Psychology, BA Sociology)</a:t>
            </a:r>
            <a:endParaRPr sz="800" dirty="0">
              <a:latin typeface="+mn-lt"/>
            </a:endParaRPr>
          </a:p>
        </p:txBody>
      </p:sp>
      <p:sp>
        <p:nvSpPr>
          <p:cNvPr id="88" name="Google Shape;88;p1"/>
          <p:cNvSpPr txBox="1"/>
          <p:nvPr/>
        </p:nvSpPr>
        <p:spPr>
          <a:xfrm>
            <a:off x="5606517" y="2764791"/>
            <a:ext cx="1829732" cy="276959"/>
          </a:xfrm>
          <a:prstGeom prst="rect">
            <a:avLst/>
          </a:prstGeom>
          <a:noFill/>
          <a:ln w="12700" cap="flat" cmpd="sng">
            <a:solidFill>
              <a:srgbClr val="CC33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During Master’s Education</a:t>
            </a:r>
            <a:endParaRPr dirty="0"/>
          </a:p>
        </p:txBody>
      </p:sp>
      <p:sp>
        <p:nvSpPr>
          <p:cNvPr id="89" name="Google Shape;89;p1"/>
          <p:cNvSpPr txBox="1"/>
          <p:nvPr/>
        </p:nvSpPr>
        <p:spPr>
          <a:xfrm>
            <a:off x="4983460" y="3415711"/>
            <a:ext cx="1555940" cy="584735"/>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MA/MS  </a:t>
            </a:r>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Counseling Psychology,</a:t>
            </a:r>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Clinical Psychology</a:t>
            </a:r>
            <a:endParaRPr sz="1000" dirty="0"/>
          </a:p>
        </p:txBody>
      </p:sp>
      <p:sp>
        <p:nvSpPr>
          <p:cNvPr id="90" name="Google Shape;90;p1"/>
          <p:cNvSpPr txBox="1"/>
          <p:nvPr/>
        </p:nvSpPr>
        <p:spPr>
          <a:xfrm>
            <a:off x="6735178" y="3397753"/>
            <a:ext cx="1593461" cy="738623"/>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MA/MS/MFT  </a:t>
            </a:r>
            <a:r>
              <a:rPr lang="en-US" sz="1000" dirty="0">
                <a:solidFill>
                  <a:schemeClr val="dk1"/>
                </a:solidFill>
                <a:latin typeface="Calibri"/>
                <a:ea typeface="Calibri"/>
                <a:cs typeface="Calibri"/>
                <a:sym typeface="Calibri"/>
              </a:rPr>
              <a:t>Counseling,</a:t>
            </a:r>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Clinical Counseling,</a:t>
            </a:r>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Clinical Psychology </a:t>
            </a:r>
            <a:endParaRPr sz="1000" dirty="0"/>
          </a:p>
        </p:txBody>
      </p:sp>
      <p:sp>
        <p:nvSpPr>
          <p:cNvPr id="91" name="Google Shape;91;p1"/>
          <p:cNvSpPr txBox="1"/>
          <p:nvPr/>
        </p:nvSpPr>
        <p:spPr>
          <a:xfrm>
            <a:off x="9593733" y="3366144"/>
            <a:ext cx="1343893" cy="1107955"/>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lvl="0" algn="ctr"/>
            <a:r>
              <a:rPr lang="en-US" sz="1200" dirty="0">
                <a:solidFill>
                  <a:schemeClr val="dk1"/>
                </a:solidFill>
                <a:latin typeface="Calibri"/>
                <a:ea typeface="Calibri"/>
                <a:cs typeface="Calibri"/>
                <a:sym typeface="Calibri"/>
              </a:rPr>
              <a:t> Ph.D.,</a:t>
            </a:r>
          </a:p>
          <a:p>
            <a:pPr lvl="0" algn="ctr"/>
            <a:r>
              <a:rPr lang="en-US" sz="1200" dirty="0" err="1">
                <a:solidFill>
                  <a:schemeClr val="dk1"/>
                </a:solidFill>
                <a:latin typeface="Calibri"/>
                <a:ea typeface="Calibri"/>
                <a:cs typeface="Calibri"/>
                <a:sym typeface="Calibri"/>
              </a:rPr>
              <a:t>Psy.D</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Ed.D</a:t>
            </a:r>
            <a:r>
              <a:rPr lang="en-US" sz="1200" dirty="0">
                <a:solidFill>
                  <a:schemeClr val="dk1"/>
                </a:solidFill>
                <a:latin typeface="Calibri"/>
                <a:ea typeface="Calibri"/>
                <a:cs typeface="Calibri"/>
                <a:sym typeface="Calibri"/>
              </a:rPr>
              <a:t>.</a:t>
            </a:r>
            <a:endParaRPr sz="12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1000" dirty="0">
                <a:solidFill>
                  <a:schemeClr val="tx1"/>
                </a:solidFill>
                <a:latin typeface="Calibri"/>
                <a:cs typeface="Calibri"/>
                <a:sym typeface="Calibri"/>
              </a:rPr>
              <a:t>Doctorate Program</a:t>
            </a:r>
            <a:r>
              <a:rPr lang="en-US" sz="800" dirty="0">
                <a:solidFill>
                  <a:schemeClr val="tx1"/>
                </a:solidFill>
                <a:latin typeface="Calibri"/>
                <a:cs typeface="Calibri"/>
                <a:sym typeface="Calibri"/>
              </a:rPr>
              <a:t> </a:t>
            </a:r>
          </a:p>
          <a:p>
            <a:pPr marL="0" marR="0" lvl="0" indent="0" algn="ctr" rtl="0">
              <a:spcBef>
                <a:spcPts val="0"/>
              </a:spcBef>
              <a:spcAft>
                <a:spcPts val="0"/>
              </a:spcAft>
              <a:buNone/>
            </a:pPr>
            <a:r>
              <a:rPr lang="en-US" sz="800" i="1" dirty="0">
                <a:solidFill>
                  <a:schemeClr val="tx1"/>
                </a:solidFill>
                <a:latin typeface="Calibri"/>
                <a:cs typeface="Calibri"/>
                <a:sym typeface="Calibri"/>
              </a:rPr>
              <a:t>(</a:t>
            </a:r>
            <a:r>
              <a:rPr lang="en-US" sz="800" b="1" i="1" dirty="0">
                <a:solidFill>
                  <a:schemeClr val="tx1"/>
                </a:solidFill>
                <a:latin typeface="Calibri"/>
                <a:cs typeface="Calibri"/>
                <a:sym typeface="Calibri"/>
              </a:rPr>
              <a:t>Master’s Degree earned as part of program. Master’s Degree not required  to enter program</a:t>
            </a:r>
            <a:r>
              <a:rPr lang="en-US" sz="800" i="1" dirty="0">
                <a:solidFill>
                  <a:schemeClr val="tx1"/>
                </a:solidFill>
                <a:latin typeface="Calibri"/>
                <a:cs typeface="Calibri"/>
                <a:sym typeface="Calibri"/>
              </a:rPr>
              <a:t>.) </a:t>
            </a:r>
            <a:endParaRPr sz="1000" i="1" dirty="0">
              <a:solidFill>
                <a:schemeClr val="tx1"/>
              </a:solidFill>
            </a:endParaRPr>
          </a:p>
        </p:txBody>
      </p:sp>
      <p:sp>
        <p:nvSpPr>
          <p:cNvPr id="92" name="Google Shape;92;p1"/>
          <p:cNvSpPr txBox="1"/>
          <p:nvPr/>
        </p:nvSpPr>
        <p:spPr>
          <a:xfrm>
            <a:off x="10960285" y="3367235"/>
            <a:ext cx="1117614" cy="438541"/>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MD </a:t>
            </a:r>
          </a:p>
          <a:p>
            <a:pPr marL="0" marR="0" lvl="0" indent="0" algn="ctr" rtl="0">
              <a:spcBef>
                <a:spcPts val="0"/>
              </a:spcBef>
              <a:spcAft>
                <a:spcPts val="0"/>
              </a:spcAft>
              <a:buNone/>
            </a:pPr>
            <a:r>
              <a:rPr lang="en-US" sz="1050" dirty="0">
                <a:solidFill>
                  <a:schemeClr val="dk1"/>
                </a:solidFill>
                <a:latin typeface="Calibri"/>
                <a:ea typeface="Calibri"/>
                <a:cs typeface="Calibri"/>
                <a:sym typeface="Calibri"/>
              </a:rPr>
              <a:t>Medical School</a:t>
            </a:r>
            <a:endParaRPr sz="1050" dirty="0">
              <a:solidFill>
                <a:srgbClr val="FF0000"/>
              </a:solidFill>
            </a:endParaRPr>
          </a:p>
        </p:txBody>
      </p:sp>
      <p:sp>
        <p:nvSpPr>
          <p:cNvPr id="93" name="Google Shape;93;p1"/>
          <p:cNvSpPr txBox="1"/>
          <p:nvPr/>
        </p:nvSpPr>
        <p:spPr>
          <a:xfrm>
            <a:off x="7769039" y="1734961"/>
            <a:ext cx="3395891" cy="400069"/>
          </a:xfrm>
          <a:prstGeom prst="rect">
            <a:avLst/>
          </a:prstGeom>
          <a:noFill/>
          <a:ln w="9525" cap="flat" cmpd="sng">
            <a:solidFill>
              <a:schemeClr val="dk1"/>
            </a:solidFill>
            <a:prstDash val="lgDashDot"/>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Gap Year or During Undergraduate(AA/AS-BA/BS) </a:t>
            </a:r>
            <a:r>
              <a:rPr lang="en-US" sz="1000" b="1" i="1" dirty="0">
                <a:solidFill>
                  <a:schemeClr val="dk1"/>
                </a:solidFill>
                <a:latin typeface="Calibri"/>
                <a:ea typeface="Calibri"/>
                <a:cs typeface="Calibri"/>
                <a:sym typeface="Calibri"/>
              </a:rPr>
              <a:t>Internship/Volunteer Experience Recommended</a:t>
            </a:r>
            <a:endParaRPr sz="1000" b="1" i="1" dirty="0"/>
          </a:p>
        </p:txBody>
      </p:sp>
      <p:sp>
        <p:nvSpPr>
          <p:cNvPr id="94" name="Google Shape;94;p1"/>
          <p:cNvSpPr txBox="1"/>
          <p:nvPr/>
        </p:nvSpPr>
        <p:spPr>
          <a:xfrm>
            <a:off x="3022474" y="3435260"/>
            <a:ext cx="919822" cy="553957"/>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MSN</a:t>
            </a:r>
          </a:p>
          <a:p>
            <a:pPr marL="0" marR="0" lvl="0" indent="0" algn="ctr" rtl="0">
              <a:spcBef>
                <a:spcPts val="0"/>
              </a:spcBef>
              <a:spcAft>
                <a:spcPts val="0"/>
              </a:spcAft>
              <a:buNone/>
            </a:pPr>
            <a:r>
              <a:rPr lang="en-US" sz="900" dirty="0">
                <a:solidFill>
                  <a:schemeClr val="dk1"/>
                </a:solidFill>
                <a:latin typeface="Calibri"/>
                <a:cs typeface="Calibri"/>
                <a:sym typeface="Calibri"/>
              </a:rPr>
              <a:t>Master Science in Nursing</a:t>
            </a:r>
            <a:endParaRPr sz="900" dirty="0"/>
          </a:p>
        </p:txBody>
      </p:sp>
      <p:sp>
        <p:nvSpPr>
          <p:cNvPr id="95" name="Google Shape;95;p1"/>
          <p:cNvSpPr txBox="1"/>
          <p:nvPr/>
        </p:nvSpPr>
        <p:spPr>
          <a:xfrm>
            <a:off x="4058624" y="3443907"/>
            <a:ext cx="847582" cy="584735"/>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MSW</a:t>
            </a:r>
          </a:p>
          <a:p>
            <a:pPr marL="0" marR="0" lvl="0" indent="0" algn="ctr" rtl="0">
              <a:spcBef>
                <a:spcPts val="0"/>
              </a:spcBef>
              <a:spcAft>
                <a:spcPts val="0"/>
              </a:spcAft>
              <a:buNone/>
            </a:pPr>
            <a:r>
              <a:rPr lang="en-US" sz="1000" dirty="0">
                <a:solidFill>
                  <a:schemeClr val="dk1"/>
                </a:solidFill>
                <a:latin typeface="Calibri"/>
                <a:cs typeface="Calibri"/>
                <a:sym typeface="Calibri"/>
              </a:rPr>
              <a:t>Master of Social Work</a:t>
            </a:r>
            <a:endParaRPr sz="1000" dirty="0"/>
          </a:p>
        </p:txBody>
      </p:sp>
      <p:sp>
        <p:nvSpPr>
          <p:cNvPr id="96" name="Google Shape;96;p1"/>
          <p:cNvSpPr txBox="1"/>
          <p:nvPr/>
        </p:nvSpPr>
        <p:spPr>
          <a:xfrm>
            <a:off x="4055952" y="4192551"/>
            <a:ext cx="772309" cy="124645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1200" dirty="0">
                <a:solidFill>
                  <a:schemeClr val="dk1"/>
                </a:solidFill>
                <a:latin typeface="Calibri"/>
                <a:ea typeface="Calibri"/>
                <a:cs typeface="Calibri"/>
                <a:sym typeface="Calibri"/>
              </a:rPr>
              <a:t>ASW</a:t>
            </a:r>
          </a:p>
          <a:p>
            <a:pPr lvl="0" algn="ctr"/>
            <a:r>
              <a:rPr lang="en-US" sz="900" dirty="0">
                <a:solidFill>
                  <a:schemeClr val="dk1"/>
                </a:solidFill>
                <a:latin typeface="Calibri"/>
                <a:ea typeface="Calibri"/>
                <a:cs typeface="Calibri"/>
                <a:sym typeface="Calibri"/>
              </a:rPr>
              <a:t>(Associate Clinical Social Worker)</a:t>
            </a:r>
          </a:p>
          <a:p>
            <a:pPr lvl="0" algn="ctr"/>
            <a:r>
              <a:rPr lang="en-US" sz="900" dirty="0">
                <a:solidFill>
                  <a:schemeClr val="dk1"/>
                </a:solidFill>
                <a:latin typeface="Calibri"/>
                <a:ea typeface="Calibri"/>
                <a:cs typeface="Calibri"/>
                <a:sym typeface="Calibri"/>
              </a:rPr>
              <a:t>3000 hrs. </a:t>
            </a:r>
          </a:p>
          <a:p>
            <a:pPr lvl="0" algn="ctr"/>
            <a:r>
              <a:rPr lang="en-US" sz="900" dirty="0">
                <a:solidFill>
                  <a:schemeClr val="dk1"/>
                </a:solidFill>
                <a:latin typeface="Calibri"/>
                <a:ea typeface="Calibri"/>
                <a:cs typeface="Calibri"/>
                <a:sym typeface="Calibri"/>
              </a:rPr>
              <a:t>Supervised Experience</a:t>
            </a:r>
          </a:p>
        </p:txBody>
      </p:sp>
      <p:sp>
        <p:nvSpPr>
          <p:cNvPr id="98" name="Google Shape;98;p1"/>
          <p:cNvSpPr txBox="1"/>
          <p:nvPr/>
        </p:nvSpPr>
        <p:spPr>
          <a:xfrm>
            <a:off x="4051732" y="5603265"/>
            <a:ext cx="644728" cy="276959"/>
          </a:xfrm>
          <a:prstGeom prst="rect">
            <a:avLst/>
          </a:prstGeom>
          <a:noFill/>
          <a:ln w="9525" cap="flat" cmpd="sng">
            <a:solidFill>
              <a:schemeClr val="dk1"/>
            </a:solidFill>
            <a:prstDash val="sysDot"/>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*LCSW</a:t>
            </a:r>
            <a:endParaRPr dirty="0"/>
          </a:p>
        </p:txBody>
      </p:sp>
      <p:sp>
        <p:nvSpPr>
          <p:cNvPr id="99" name="Google Shape;99;p1"/>
          <p:cNvSpPr txBox="1"/>
          <p:nvPr/>
        </p:nvSpPr>
        <p:spPr>
          <a:xfrm>
            <a:off x="3035436" y="5603246"/>
            <a:ext cx="717490" cy="553957"/>
          </a:xfrm>
          <a:prstGeom prst="rect">
            <a:avLst/>
          </a:prstGeom>
          <a:noFill/>
          <a:ln w="9525" cap="flat" cmpd="sng">
            <a:solidFill>
              <a:schemeClr val="dk1"/>
            </a:solidFill>
            <a:prstDash val="sysDot"/>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a:t>
            </a:r>
            <a:r>
              <a:rPr lang="en-US" sz="1200" dirty="0">
                <a:solidFill>
                  <a:schemeClr val="tx1"/>
                </a:solidFill>
                <a:latin typeface="Calibri"/>
                <a:ea typeface="Calibri"/>
                <a:cs typeface="Calibri"/>
                <a:sym typeface="Calibri"/>
              </a:rPr>
              <a:t>APRN</a:t>
            </a:r>
            <a:endParaRPr dirty="0">
              <a:solidFill>
                <a:schemeClr val="tx1"/>
              </a:solidFill>
            </a:endParaRPr>
          </a:p>
          <a:p>
            <a:pPr marL="0" marR="0" lvl="0" indent="0" algn="ctr" rtl="0">
              <a:spcBef>
                <a:spcPts val="0"/>
              </a:spcBef>
              <a:spcAft>
                <a:spcPts val="0"/>
              </a:spcAft>
              <a:buNone/>
            </a:pPr>
            <a:r>
              <a:rPr lang="en-US" sz="900" dirty="0">
                <a:solidFill>
                  <a:schemeClr val="dk1"/>
                </a:solidFill>
                <a:latin typeface="Calibri"/>
                <a:ea typeface="Calibri"/>
                <a:cs typeface="Calibri"/>
                <a:sym typeface="Calibri"/>
              </a:rPr>
              <a:t>(CNS/PMH, NPMH)</a:t>
            </a:r>
            <a:endParaRPr sz="900" dirty="0"/>
          </a:p>
        </p:txBody>
      </p:sp>
      <p:sp>
        <p:nvSpPr>
          <p:cNvPr id="102" name="Google Shape;102;p1"/>
          <p:cNvSpPr txBox="1"/>
          <p:nvPr/>
        </p:nvSpPr>
        <p:spPr>
          <a:xfrm>
            <a:off x="5408064" y="5642496"/>
            <a:ext cx="644728" cy="276959"/>
          </a:xfrm>
          <a:prstGeom prst="rect">
            <a:avLst/>
          </a:prstGeom>
          <a:noFill/>
          <a:ln w="9525" cap="flat" cmpd="sng">
            <a:solidFill>
              <a:schemeClr val="dk1"/>
            </a:solidFill>
            <a:prstDash val="sysDot"/>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*LPCC</a:t>
            </a:r>
            <a:endParaRPr dirty="0"/>
          </a:p>
        </p:txBody>
      </p:sp>
      <p:sp>
        <p:nvSpPr>
          <p:cNvPr id="105" name="Google Shape;105;p1"/>
          <p:cNvSpPr txBox="1"/>
          <p:nvPr/>
        </p:nvSpPr>
        <p:spPr>
          <a:xfrm>
            <a:off x="7180207" y="5596733"/>
            <a:ext cx="644728" cy="276959"/>
          </a:xfrm>
          <a:prstGeom prst="rect">
            <a:avLst/>
          </a:prstGeom>
          <a:noFill/>
          <a:ln w="9525" cap="flat" cmpd="sng">
            <a:solidFill>
              <a:schemeClr val="dk1"/>
            </a:solidFill>
            <a:prstDash val="sysDot"/>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*LMFT</a:t>
            </a:r>
            <a:endParaRPr dirty="0"/>
          </a:p>
        </p:txBody>
      </p:sp>
      <p:sp>
        <p:nvSpPr>
          <p:cNvPr id="107" name="Google Shape;107;p1"/>
          <p:cNvSpPr txBox="1"/>
          <p:nvPr/>
        </p:nvSpPr>
        <p:spPr>
          <a:xfrm>
            <a:off x="11101290" y="4005920"/>
            <a:ext cx="870811" cy="615513"/>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Residency </a:t>
            </a:r>
            <a:r>
              <a:rPr lang="en-US" sz="1100" dirty="0">
                <a:solidFill>
                  <a:schemeClr val="dk1"/>
                </a:solidFill>
                <a:latin typeface="Calibri"/>
                <a:ea typeface="Calibri"/>
                <a:cs typeface="Calibri"/>
                <a:sym typeface="Calibri"/>
              </a:rPr>
              <a:t>in Psychiatry</a:t>
            </a:r>
            <a:endParaRPr sz="1100" dirty="0">
              <a:solidFill>
                <a:schemeClr val="dk1"/>
              </a:solidFill>
              <a:latin typeface="Calibri"/>
              <a:ea typeface="Calibri"/>
              <a:cs typeface="Calibri"/>
              <a:sym typeface="Calibri"/>
            </a:endParaRPr>
          </a:p>
        </p:txBody>
      </p:sp>
      <p:sp>
        <p:nvSpPr>
          <p:cNvPr id="108" name="Google Shape;108;p1"/>
          <p:cNvSpPr txBox="1"/>
          <p:nvPr/>
        </p:nvSpPr>
        <p:spPr>
          <a:xfrm>
            <a:off x="11101290" y="4863704"/>
            <a:ext cx="906018" cy="6001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dirty="0">
                <a:solidFill>
                  <a:schemeClr val="dk1"/>
                </a:solidFill>
                <a:latin typeface="Calibri"/>
                <a:ea typeface="Calibri"/>
                <a:cs typeface="Calibri"/>
                <a:sym typeface="Calibri"/>
              </a:rPr>
              <a:t>MD License &amp; Certification</a:t>
            </a:r>
            <a:endParaRPr sz="1100" dirty="0"/>
          </a:p>
        </p:txBody>
      </p:sp>
      <p:sp>
        <p:nvSpPr>
          <p:cNvPr id="109" name="Google Shape;109;p1"/>
          <p:cNvSpPr/>
          <p:nvPr/>
        </p:nvSpPr>
        <p:spPr>
          <a:xfrm flipH="1">
            <a:off x="6457631" y="1953296"/>
            <a:ext cx="45719" cy="86878"/>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1"/>
          <p:cNvSpPr/>
          <p:nvPr/>
        </p:nvSpPr>
        <p:spPr>
          <a:xfrm>
            <a:off x="6457069" y="807813"/>
            <a:ext cx="45719" cy="10930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1"/>
          <p:cNvSpPr/>
          <p:nvPr/>
        </p:nvSpPr>
        <p:spPr>
          <a:xfrm>
            <a:off x="6477495" y="2636666"/>
            <a:ext cx="45719" cy="110068"/>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1"/>
          <p:cNvSpPr/>
          <p:nvPr/>
        </p:nvSpPr>
        <p:spPr>
          <a:xfrm>
            <a:off x="5731099" y="3120501"/>
            <a:ext cx="60662" cy="28285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1"/>
          <p:cNvSpPr/>
          <p:nvPr/>
        </p:nvSpPr>
        <p:spPr>
          <a:xfrm>
            <a:off x="7375587" y="3106920"/>
            <a:ext cx="60662" cy="28285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1"/>
          <p:cNvSpPr/>
          <p:nvPr/>
        </p:nvSpPr>
        <p:spPr>
          <a:xfrm>
            <a:off x="4403803" y="4058982"/>
            <a:ext cx="45719" cy="11154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1"/>
          <p:cNvSpPr/>
          <p:nvPr/>
        </p:nvSpPr>
        <p:spPr>
          <a:xfrm flipH="1">
            <a:off x="4371990" y="5467503"/>
            <a:ext cx="45719" cy="87793"/>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1"/>
          <p:cNvSpPr/>
          <p:nvPr/>
        </p:nvSpPr>
        <p:spPr>
          <a:xfrm flipH="1">
            <a:off x="7439776" y="4154334"/>
            <a:ext cx="45719" cy="11454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 name="Google Shape;121;p1"/>
          <p:cNvSpPr/>
          <p:nvPr/>
        </p:nvSpPr>
        <p:spPr>
          <a:xfrm>
            <a:off x="5724370" y="5556564"/>
            <a:ext cx="45719" cy="93365"/>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 name="Google Shape;122;p1"/>
          <p:cNvSpPr/>
          <p:nvPr/>
        </p:nvSpPr>
        <p:spPr>
          <a:xfrm>
            <a:off x="7462635" y="5422016"/>
            <a:ext cx="45719" cy="142358"/>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 name="Google Shape;123;p1"/>
          <p:cNvSpPr/>
          <p:nvPr/>
        </p:nvSpPr>
        <p:spPr>
          <a:xfrm flipH="1">
            <a:off x="3423330" y="4047406"/>
            <a:ext cx="45719" cy="11779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24" name="Google Shape;124;p1"/>
          <p:cNvCxnSpPr>
            <a:endCxn id="94" idx="0"/>
          </p:cNvCxnSpPr>
          <p:nvPr/>
        </p:nvCxnSpPr>
        <p:spPr>
          <a:xfrm rot="10800000" flipV="1">
            <a:off x="3482386" y="2836612"/>
            <a:ext cx="2068737" cy="598648"/>
          </a:xfrm>
          <a:prstGeom prst="bentConnector2">
            <a:avLst/>
          </a:prstGeom>
          <a:noFill/>
          <a:ln w="73025" cap="flat" cmpd="tri">
            <a:solidFill>
              <a:schemeClr val="accent1"/>
            </a:solidFill>
            <a:prstDash val="solid"/>
            <a:miter lim="800000"/>
            <a:headEnd type="none" w="sm" len="sm"/>
            <a:tailEnd type="triangle" w="med" len="med"/>
          </a:ln>
        </p:spPr>
      </p:cxnSp>
      <p:cxnSp>
        <p:nvCxnSpPr>
          <p:cNvPr id="125" name="Google Shape;125;p1"/>
          <p:cNvCxnSpPr>
            <a:endCxn id="95" idx="0"/>
          </p:cNvCxnSpPr>
          <p:nvPr/>
        </p:nvCxnSpPr>
        <p:spPr>
          <a:xfrm rot="10800000" flipV="1">
            <a:off x="4482416" y="2936251"/>
            <a:ext cx="1068707" cy="507656"/>
          </a:xfrm>
          <a:prstGeom prst="bentConnector2">
            <a:avLst/>
          </a:prstGeom>
          <a:noFill/>
          <a:ln w="73025" cap="flat" cmpd="tri">
            <a:solidFill>
              <a:schemeClr val="accent1"/>
            </a:solidFill>
            <a:prstDash val="solid"/>
            <a:miter lim="800000"/>
            <a:headEnd type="none" w="sm" len="sm"/>
            <a:tailEnd type="triangle" w="med" len="med"/>
          </a:ln>
        </p:spPr>
      </p:cxnSp>
      <p:cxnSp>
        <p:nvCxnSpPr>
          <p:cNvPr id="127" name="Google Shape;127;p1"/>
          <p:cNvCxnSpPr/>
          <p:nvPr/>
        </p:nvCxnSpPr>
        <p:spPr>
          <a:xfrm>
            <a:off x="7502571" y="2242587"/>
            <a:ext cx="3989564" cy="1093176"/>
          </a:xfrm>
          <a:prstGeom prst="bentConnector3">
            <a:avLst>
              <a:gd name="adj1" fmla="val 100020"/>
            </a:avLst>
          </a:prstGeom>
          <a:noFill/>
          <a:ln w="44450" cap="flat" cmpd="dbl">
            <a:solidFill>
              <a:schemeClr val="accent1"/>
            </a:solidFill>
            <a:prstDash val="dot"/>
            <a:miter lim="800000"/>
            <a:headEnd type="none" w="sm" len="sm"/>
            <a:tailEnd type="triangle" w="med" len="med"/>
          </a:ln>
        </p:spPr>
      </p:cxnSp>
      <p:cxnSp>
        <p:nvCxnSpPr>
          <p:cNvPr id="129" name="Google Shape;129;p1"/>
          <p:cNvCxnSpPr/>
          <p:nvPr/>
        </p:nvCxnSpPr>
        <p:spPr>
          <a:xfrm flipH="1">
            <a:off x="11505027" y="3883653"/>
            <a:ext cx="9650" cy="124431"/>
          </a:xfrm>
          <a:prstGeom prst="straightConnector1">
            <a:avLst/>
          </a:prstGeom>
          <a:noFill/>
          <a:ln w="19050" cap="flat" cmpd="sng">
            <a:solidFill>
              <a:schemeClr val="accent1"/>
            </a:solidFill>
            <a:prstDash val="dash"/>
            <a:miter lim="800000"/>
            <a:headEnd type="none" w="sm" len="sm"/>
            <a:tailEnd type="triangle" w="med" len="med"/>
          </a:ln>
        </p:spPr>
      </p:cxnSp>
      <p:cxnSp>
        <p:nvCxnSpPr>
          <p:cNvPr id="130" name="Google Shape;130;p1"/>
          <p:cNvCxnSpPr/>
          <p:nvPr/>
        </p:nvCxnSpPr>
        <p:spPr>
          <a:xfrm>
            <a:off x="11514677" y="4719263"/>
            <a:ext cx="4415" cy="160758"/>
          </a:xfrm>
          <a:prstGeom prst="straightConnector1">
            <a:avLst/>
          </a:prstGeom>
          <a:noFill/>
          <a:ln w="19050" cap="flat" cmpd="sng">
            <a:solidFill>
              <a:schemeClr val="accent1"/>
            </a:solidFill>
            <a:prstDash val="dash"/>
            <a:miter lim="800000"/>
            <a:headEnd type="none" w="sm" len="sm"/>
            <a:tailEnd type="triangle" w="med" len="med"/>
          </a:ln>
        </p:spPr>
      </p:cxnSp>
      <p:sp>
        <p:nvSpPr>
          <p:cNvPr id="131" name="Google Shape;131;p1"/>
          <p:cNvSpPr txBox="1"/>
          <p:nvPr/>
        </p:nvSpPr>
        <p:spPr>
          <a:xfrm>
            <a:off x="8431215" y="5226998"/>
            <a:ext cx="1093431" cy="692457"/>
          </a:xfrm>
          <a:prstGeom prst="rect">
            <a:avLst/>
          </a:prstGeom>
          <a:noFill/>
          <a:ln>
            <a:solidFill>
              <a:schemeClr val="tx1"/>
            </a:solidFill>
            <a:prstDash val="sysDot"/>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*LEP</a:t>
            </a:r>
            <a:endParaRPr lang="en-US" sz="900" dirty="0">
              <a:solidFill>
                <a:schemeClr val="dk1"/>
              </a:solidFill>
              <a:latin typeface="Calibri"/>
              <a:ea typeface="Calibri"/>
              <a:cs typeface="Calibri"/>
              <a:sym typeface="Calibri"/>
            </a:endParaRPr>
          </a:p>
          <a:p>
            <a:pPr lvl="0" algn="ctr"/>
            <a:r>
              <a:rPr lang="en-US" sz="900" dirty="0">
                <a:latin typeface="Calibri" panose="020F0502020204030204" pitchFamily="34" charset="0"/>
                <a:cs typeface="Calibri" panose="020F0502020204030204" pitchFamily="34" charset="0"/>
              </a:rPr>
              <a:t>(Licensed </a:t>
            </a:r>
            <a:r>
              <a:rPr lang="en-US" sz="900">
                <a:latin typeface="Calibri" panose="020F0502020204030204" pitchFamily="34" charset="0"/>
                <a:cs typeface="Calibri" panose="020F0502020204030204" pitchFamily="34" charset="0"/>
              </a:rPr>
              <a:t>Educational Psychologist)</a:t>
            </a:r>
            <a:endParaRPr sz="900" dirty="0">
              <a:latin typeface="Calibri" panose="020F0502020204030204" pitchFamily="34" charset="0"/>
              <a:cs typeface="Calibri" panose="020F0502020204030204" pitchFamily="34" charset="0"/>
            </a:endParaRPr>
          </a:p>
        </p:txBody>
      </p:sp>
      <p:sp>
        <p:nvSpPr>
          <p:cNvPr id="132" name="Google Shape;132;p1"/>
          <p:cNvSpPr txBox="1"/>
          <p:nvPr/>
        </p:nvSpPr>
        <p:spPr>
          <a:xfrm>
            <a:off x="11058052" y="5622501"/>
            <a:ext cx="1004286" cy="276999"/>
          </a:xfrm>
          <a:prstGeom prst="rect">
            <a:avLst/>
          </a:prstGeom>
          <a:noFill/>
          <a:ln>
            <a:solidFill>
              <a:schemeClr val="tx1"/>
            </a:solidFill>
            <a:prstDash val="sysDot"/>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Calibri"/>
                <a:ea typeface="Calibri"/>
                <a:cs typeface="Calibri"/>
                <a:sym typeface="Calibri"/>
              </a:rPr>
              <a:t>*Psychiatrist</a:t>
            </a:r>
            <a:endParaRPr dirty="0"/>
          </a:p>
        </p:txBody>
      </p:sp>
      <p:cxnSp>
        <p:nvCxnSpPr>
          <p:cNvPr id="133" name="Google Shape;133;p1"/>
          <p:cNvCxnSpPr/>
          <p:nvPr/>
        </p:nvCxnSpPr>
        <p:spPr>
          <a:xfrm>
            <a:off x="11536695" y="5511399"/>
            <a:ext cx="370" cy="119480"/>
          </a:xfrm>
          <a:prstGeom prst="straightConnector1">
            <a:avLst/>
          </a:prstGeom>
          <a:noFill/>
          <a:ln w="15875" cap="flat" cmpd="sng">
            <a:solidFill>
              <a:schemeClr val="accent1"/>
            </a:solidFill>
            <a:prstDash val="solid"/>
            <a:miter lim="800000"/>
            <a:headEnd type="none" w="sm" len="sm"/>
            <a:tailEnd type="triangle" w="med" len="med"/>
          </a:ln>
        </p:spPr>
      </p:cxnSp>
      <p:cxnSp>
        <p:nvCxnSpPr>
          <p:cNvPr id="134" name="Google Shape;134;p1"/>
          <p:cNvCxnSpPr/>
          <p:nvPr/>
        </p:nvCxnSpPr>
        <p:spPr>
          <a:xfrm>
            <a:off x="10288037" y="5329380"/>
            <a:ext cx="0" cy="146874"/>
          </a:xfrm>
          <a:prstGeom prst="straightConnector1">
            <a:avLst/>
          </a:prstGeom>
          <a:noFill/>
          <a:ln w="19050" cap="flat" cmpd="sng">
            <a:solidFill>
              <a:schemeClr val="accent1"/>
            </a:solidFill>
            <a:prstDash val="solid"/>
            <a:miter lim="800000"/>
            <a:headEnd type="none" w="sm" len="sm"/>
            <a:tailEnd type="triangle" w="med" len="med"/>
          </a:ln>
        </p:spPr>
      </p:cxnSp>
      <p:sp>
        <p:nvSpPr>
          <p:cNvPr id="135" name="Google Shape;135;p1"/>
          <p:cNvSpPr txBox="1"/>
          <p:nvPr/>
        </p:nvSpPr>
        <p:spPr>
          <a:xfrm>
            <a:off x="378762" y="472993"/>
            <a:ext cx="2040323"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rgbClr val="7030A0"/>
                </a:solidFill>
                <a:latin typeface="Calibri"/>
                <a:ea typeface="Calibri"/>
                <a:cs typeface="Calibri"/>
                <a:sym typeface="Calibri"/>
              </a:rPr>
              <a:t>Office Support Staff, Advocate (Peer, Family, Housing)</a:t>
            </a:r>
            <a:endParaRPr b="1" dirty="0">
              <a:solidFill>
                <a:srgbClr val="7030A0"/>
              </a:solidFill>
            </a:endParaRPr>
          </a:p>
          <a:p>
            <a:pPr marL="0" marR="0" lvl="0" indent="0" algn="l" rtl="0">
              <a:spcBef>
                <a:spcPts val="0"/>
              </a:spcBef>
              <a:spcAft>
                <a:spcPts val="0"/>
              </a:spcAft>
              <a:buNone/>
            </a:pPr>
            <a:r>
              <a:rPr lang="en-US" sz="1000" b="1" dirty="0">
                <a:solidFill>
                  <a:srgbClr val="7030A0"/>
                </a:solidFill>
                <a:latin typeface="Calibri"/>
                <a:ea typeface="Calibri"/>
                <a:cs typeface="Calibri"/>
                <a:sym typeface="Calibri"/>
              </a:rPr>
              <a:t>Peer Support Specialist, Parent</a:t>
            </a:r>
            <a:endParaRPr b="1" dirty="0">
              <a:solidFill>
                <a:srgbClr val="7030A0"/>
              </a:solidFill>
            </a:endParaRPr>
          </a:p>
          <a:p>
            <a:pPr marL="0" marR="0" lvl="0" indent="0" algn="l" rtl="0">
              <a:spcBef>
                <a:spcPts val="0"/>
              </a:spcBef>
              <a:spcAft>
                <a:spcPts val="0"/>
              </a:spcAft>
              <a:buNone/>
            </a:pPr>
            <a:r>
              <a:rPr lang="en-US" sz="1000" b="1" dirty="0">
                <a:solidFill>
                  <a:srgbClr val="7030A0"/>
                </a:solidFill>
                <a:latin typeface="Calibri"/>
                <a:ea typeface="Calibri"/>
                <a:cs typeface="Calibri"/>
                <a:sym typeface="Calibri"/>
              </a:rPr>
              <a:t>Partner</a:t>
            </a:r>
            <a:endParaRPr b="1" dirty="0">
              <a:solidFill>
                <a:srgbClr val="7030A0"/>
              </a:solidFill>
            </a:endParaRPr>
          </a:p>
        </p:txBody>
      </p:sp>
      <p:sp>
        <p:nvSpPr>
          <p:cNvPr id="136" name="Google Shape;136;p1"/>
          <p:cNvSpPr txBox="1"/>
          <p:nvPr/>
        </p:nvSpPr>
        <p:spPr>
          <a:xfrm>
            <a:off x="408333" y="1667066"/>
            <a:ext cx="3649584" cy="55395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rgbClr val="00B050"/>
                </a:solidFill>
                <a:latin typeface="Calibri"/>
                <a:ea typeface="Calibri"/>
                <a:cs typeface="Calibri"/>
                <a:sym typeface="Calibri"/>
              </a:rPr>
              <a:t>*Psychiatric Technician, Community/Social Service Assistant, *Alcohol and Drug Counselor, Eligibility Worker, Housing Coordinator, *LVN, *RN/ADN</a:t>
            </a:r>
            <a:endParaRPr b="1" dirty="0">
              <a:solidFill>
                <a:srgbClr val="00B050"/>
              </a:solidFill>
            </a:endParaRPr>
          </a:p>
        </p:txBody>
      </p:sp>
      <p:sp>
        <p:nvSpPr>
          <p:cNvPr id="137" name="Google Shape;137;p1"/>
          <p:cNvSpPr txBox="1"/>
          <p:nvPr/>
        </p:nvSpPr>
        <p:spPr>
          <a:xfrm>
            <a:off x="404082" y="2205888"/>
            <a:ext cx="3784828" cy="707846"/>
          </a:xfrm>
          <a:prstGeom prst="rect">
            <a:avLst/>
          </a:prstGeom>
          <a:noFill/>
          <a:ln>
            <a:noFill/>
          </a:ln>
        </p:spPr>
        <p:txBody>
          <a:bodyPr spcFirstLastPara="1" wrap="square" lIns="91425" tIns="45700" rIns="91425" bIns="45700" anchor="t" anchorCtr="0">
            <a:spAutoFit/>
          </a:bodyPr>
          <a:lstStyle/>
          <a:p>
            <a:pPr lvl="0"/>
            <a:r>
              <a:rPr lang="en-US" sz="1000" b="1" dirty="0">
                <a:solidFill>
                  <a:schemeClr val="accent2"/>
                </a:solidFill>
                <a:latin typeface="Calibri"/>
                <a:ea typeface="Calibri"/>
                <a:cs typeface="Calibri"/>
                <a:sym typeface="Calibri"/>
              </a:rPr>
              <a:t>Behavioral Health Specialist/Designee, Assistant Behavioral Analyst, Case Manager, Care Coordinator, Vocational Rehabilitation Worker, Child Welfare Worker, Outreach Specialist, *Psychiatric RN, *Music Therapist</a:t>
            </a:r>
            <a:endParaRPr b="1" dirty="0">
              <a:solidFill>
                <a:schemeClr val="accent2"/>
              </a:solidFill>
            </a:endParaRPr>
          </a:p>
        </p:txBody>
      </p:sp>
      <p:sp>
        <p:nvSpPr>
          <p:cNvPr id="138" name="Google Shape;138;p1"/>
          <p:cNvSpPr txBox="1"/>
          <p:nvPr/>
        </p:nvSpPr>
        <p:spPr>
          <a:xfrm>
            <a:off x="1373505" y="2739860"/>
            <a:ext cx="2181130" cy="3846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50" i="1" dirty="0">
                <a:solidFill>
                  <a:schemeClr val="dk1"/>
                </a:solidFill>
                <a:latin typeface="Calibri"/>
                <a:ea typeface="Calibri"/>
                <a:cs typeface="Calibri"/>
                <a:sym typeface="Calibri"/>
              </a:rPr>
              <a:t>Students gaining hands on practice experience during Master’s education</a:t>
            </a:r>
            <a:endParaRPr sz="950" i="1" dirty="0"/>
          </a:p>
        </p:txBody>
      </p:sp>
      <p:sp>
        <p:nvSpPr>
          <p:cNvPr id="139" name="Google Shape;139;p1"/>
          <p:cNvSpPr txBox="1"/>
          <p:nvPr/>
        </p:nvSpPr>
        <p:spPr>
          <a:xfrm>
            <a:off x="399523" y="3051712"/>
            <a:ext cx="2158372" cy="17850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rgbClr val="CC3300"/>
                </a:solidFill>
                <a:latin typeface="Calibri"/>
                <a:ea typeface="Calibri"/>
                <a:cs typeface="Calibri"/>
                <a:sym typeface="Calibri"/>
              </a:rPr>
              <a:t>Hospital Social</a:t>
            </a:r>
            <a:endParaRPr b="1" dirty="0">
              <a:solidFill>
                <a:srgbClr val="CC3300"/>
              </a:solidFill>
            </a:endParaRPr>
          </a:p>
          <a:p>
            <a:pPr lvl="0"/>
            <a:r>
              <a:rPr lang="en-US" sz="1000" b="1" dirty="0">
                <a:solidFill>
                  <a:srgbClr val="CC3300"/>
                </a:solidFill>
                <a:latin typeface="Calibri"/>
                <a:ea typeface="Calibri"/>
                <a:cs typeface="Calibri"/>
                <a:sym typeface="Calibri"/>
              </a:rPr>
              <a:t>Worker, Hospice Social Worker, Adult/Child Social Worker, Behavioral Analyst, School Social Worker/Counselor w/Pupil Personnel Services Credentials (PPS), </a:t>
            </a:r>
            <a:r>
              <a:rPr lang="en-US" sz="1000" b="1" i="1" u="sng" dirty="0">
                <a:solidFill>
                  <a:srgbClr val="CC3300"/>
                </a:solidFill>
                <a:latin typeface="Calibri"/>
                <a:ea typeface="Calibri"/>
                <a:cs typeface="Calibri"/>
                <a:sym typeface="Calibri"/>
              </a:rPr>
              <a:t>Mental Health Therapist/Mental Health Clinician </a:t>
            </a:r>
            <a:r>
              <a:rPr lang="en-US" sz="1000" b="1" dirty="0">
                <a:solidFill>
                  <a:srgbClr val="CC3300"/>
                </a:solidFill>
                <a:latin typeface="Calibri"/>
                <a:ea typeface="Calibri"/>
                <a:cs typeface="Calibri"/>
                <a:sym typeface="Calibri"/>
              </a:rPr>
              <a:t>*with “Associates” Only (ASW, APCC,AMFT, etc.), Pre-License School Psychologist, Program Director/Manager/Administrator </a:t>
            </a:r>
            <a:endParaRPr b="1" dirty="0">
              <a:solidFill>
                <a:srgbClr val="CC3300"/>
              </a:solidFill>
            </a:endParaRPr>
          </a:p>
        </p:txBody>
      </p:sp>
      <p:sp>
        <p:nvSpPr>
          <p:cNvPr id="140" name="Google Shape;140;p1"/>
          <p:cNvSpPr txBox="1"/>
          <p:nvPr/>
        </p:nvSpPr>
        <p:spPr>
          <a:xfrm>
            <a:off x="350375" y="5137679"/>
            <a:ext cx="2749991" cy="1323399"/>
          </a:xfrm>
          <a:prstGeom prst="rect">
            <a:avLst/>
          </a:prstGeom>
          <a:noFill/>
          <a:ln>
            <a:noFill/>
          </a:ln>
        </p:spPr>
        <p:txBody>
          <a:bodyPr spcFirstLastPara="1" wrap="square" lIns="91425" tIns="45700" rIns="91425" bIns="45700" anchor="t" anchorCtr="0">
            <a:spAutoFit/>
          </a:bodyPr>
          <a:lstStyle/>
          <a:p>
            <a:r>
              <a:rPr lang="en-US" sz="1000" b="1" dirty="0">
                <a:latin typeface="Calibri" panose="020F0502020204030204" pitchFamily="34" charset="0"/>
                <a:cs typeface="Calibri" panose="020F0502020204030204" pitchFamily="34" charset="0"/>
              </a:rPr>
              <a:t>License Practitioners</a:t>
            </a:r>
            <a:r>
              <a:rPr lang="en-US" sz="1000" dirty="0">
                <a:latin typeface="Calibri" panose="020F0502020204030204" pitchFamily="34" charset="0"/>
                <a:cs typeface="Calibri" panose="020F0502020204030204" pitchFamily="34" charset="0"/>
              </a:rPr>
              <a:t>: Nurse</a:t>
            </a:r>
          </a:p>
          <a:p>
            <a:r>
              <a:rPr lang="en-US" sz="1000" dirty="0">
                <a:latin typeface="Calibri" panose="020F0502020204030204" pitchFamily="34" charset="0"/>
                <a:cs typeface="Calibri" panose="020F0502020204030204" pitchFamily="34" charset="0"/>
              </a:rPr>
              <a:t>Practitioner, Psychiatrist, School Psychologist (LEP), Psychologist, Private Practice Mental Health Therapist(*all license levels),Hospital/Hospice Social</a:t>
            </a:r>
          </a:p>
          <a:p>
            <a:pPr lvl="0"/>
            <a:r>
              <a:rPr lang="en-US" sz="1000" dirty="0">
                <a:latin typeface="Calibri" panose="020F0502020204030204" pitchFamily="34" charset="0"/>
                <a:cs typeface="Calibri" panose="020F0502020204030204" pitchFamily="34" charset="0"/>
              </a:rPr>
              <a:t>Worker (MSW/ASW/LCSW’s only), Art Therapist, Supervisor with the County (APS/CPS), Program Director/Manager/Administrator </a:t>
            </a:r>
            <a:endParaRPr sz="1000" dirty="0">
              <a:latin typeface="Calibri" panose="020F0502020204030204" pitchFamily="34" charset="0"/>
              <a:cs typeface="Calibri" panose="020F0502020204030204" pitchFamily="34" charset="0"/>
            </a:endParaRPr>
          </a:p>
        </p:txBody>
      </p:sp>
      <p:cxnSp>
        <p:nvCxnSpPr>
          <p:cNvPr id="141" name="Google Shape;141;p1"/>
          <p:cNvCxnSpPr/>
          <p:nvPr/>
        </p:nvCxnSpPr>
        <p:spPr>
          <a:xfrm flipV="1">
            <a:off x="2464070" y="659165"/>
            <a:ext cx="2904532" cy="274462"/>
          </a:xfrm>
          <a:prstGeom prst="bentConnector3">
            <a:avLst>
              <a:gd name="adj1" fmla="val 50000"/>
            </a:avLst>
          </a:prstGeom>
          <a:noFill/>
          <a:ln w="19050" cap="flat" cmpd="sng">
            <a:solidFill>
              <a:schemeClr val="accent1"/>
            </a:solidFill>
            <a:prstDash val="solid"/>
            <a:miter lim="800000"/>
            <a:headEnd type="none" w="sm" len="sm"/>
            <a:tailEnd type="triangle" w="med" len="med"/>
          </a:ln>
        </p:spPr>
      </p:cxnSp>
      <p:cxnSp>
        <p:nvCxnSpPr>
          <p:cNvPr id="142" name="Google Shape;142;p1"/>
          <p:cNvCxnSpPr/>
          <p:nvPr/>
        </p:nvCxnSpPr>
        <p:spPr>
          <a:xfrm flipV="1">
            <a:off x="3783662" y="1595582"/>
            <a:ext cx="1397506" cy="341460"/>
          </a:xfrm>
          <a:prstGeom prst="bentConnector3">
            <a:avLst>
              <a:gd name="adj1" fmla="val 50000"/>
            </a:avLst>
          </a:prstGeom>
          <a:noFill/>
          <a:ln w="19050" cap="flat" cmpd="sng">
            <a:solidFill>
              <a:schemeClr val="accent1"/>
            </a:solidFill>
            <a:prstDash val="solid"/>
            <a:miter lim="800000"/>
            <a:headEnd type="none" w="sm" len="sm"/>
            <a:tailEnd type="triangle" w="med" len="med"/>
          </a:ln>
        </p:spPr>
      </p:cxnSp>
      <p:cxnSp>
        <p:nvCxnSpPr>
          <p:cNvPr id="143" name="Google Shape;143;p1"/>
          <p:cNvCxnSpPr/>
          <p:nvPr/>
        </p:nvCxnSpPr>
        <p:spPr>
          <a:xfrm flipV="1">
            <a:off x="4130036" y="2351482"/>
            <a:ext cx="1306889" cy="238243"/>
          </a:xfrm>
          <a:prstGeom prst="bentConnector3">
            <a:avLst>
              <a:gd name="adj1" fmla="val 50000"/>
            </a:avLst>
          </a:prstGeom>
          <a:noFill/>
          <a:ln w="19050" cap="flat" cmpd="sng">
            <a:solidFill>
              <a:schemeClr val="accent1"/>
            </a:solidFill>
            <a:prstDash val="solid"/>
            <a:miter lim="800000"/>
            <a:headEnd type="none" w="sm" len="sm"/>
            <a:tailEnd type="triangle" w="med" len="med"/>
          </a:ln>
        </p:spPr>
      </p:cxnSp>
      <p:cxnSp>
        <p:nvCxnSpPr>
          <p:cNvPr id="144" name="Google Shape;144;p1"/>
          <p:cNvCxnSpPr/>
          <p:nvPr/>
        </p:nvCxnSpPr>
        <p:spPr>
          <a:xfrm>
            <a:off x="3158685" y="2910721"/>
            <a:ext cx="211071" cy="0"/>
          </a:xfrm>
          <a:prstGeom prst="straightConnector1">
            <a:avLst/>
          </a:prstGeom>
          <a:noFill/>
          <a:ln w="19050" cap="flat" cmpd="sng">
            <a:solidFill>
              <a:schemeClr val="accent1"/>
            </a:solidFill>
            <a:prstDash val="solid"/>
            <a:miter lim="800000"/>
            <a:headEnd type="none" w="sm" len="sm"/>
            <a:tailEnd type="triangle" w="med" len="med"/>
          </a:ln>
        </p:spPr>
      </p:cxnSp>
      <p:cxnSp>
        <p:nvCxnSpPr>
          <p:cNvPr id="145" name="Google Shape;145;p1"/>
          <p:cNvCxnSpPr/>
          <p:nvPr/>
        </p:nvCxnSpPr>
        <p:spPr>
          <a:xfrm flipV="1">
            <a:off x="2296496" y="3571336"/>
            <a:ext cx="703319" cy="268803"/>
          </a:xfrm>
          <a:prstGeom prst="bentConnector3">
            <a:avLst>
              <a:gd name="adj1" fmla="val 50000"/>
            </a:avLst>
          </a:prstGeom>
          <a:noFill/>
          <a:ln w="19050" cap="flat" cmpd="sng">
            <a:solidFill>
              <a:schemeClr val="accent1"/>
            </a:solidFill>
            <a:prstDash val="solid"/>
            <a:miter lim="800000"/>
            <a:headEnd type="none" w="sm" len="sm"/>
            <a:tailEnd type="triangle" w="med" len="med"/>
          </a:ln>
        </p:spPr>
      </p:cxnSp>
      <p:sp>
        <p:nvSpPr>
          <p:cNvPr id="147" name="Google Shape;147;p1"/>
          <p:cNvSpPr txBox="1"/>
          <p:nvPr/>
        </p:nvSpPr>
        <p:spPr>
          <a:xfrm>
            <a:off x="3941901" y="6572022"/>
            <a:ext cx="3504868" cy="25393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a:latin typeface="Calibri"/>
                <a:ea typeface="Calibri"/>
                <a:cs typeface="Calibri"/>
                <a:sym typeface="Calibri"/>
              </a:rPr>
              <a:t>Adapted with permission from One Future Coachella Valley 2019</a:t>
            </a:r>
            <a:endParaRPr sz="1000" i="1" dirty="0">
              <a:latin typeface="Calibri"/>
              <a:ea typeface="Calibri"/>
              <a:cs typeface="Calibri"/>
              <a:sym typeface="Calibri"/>
            </a:endParaRPr>
          </a:p>
        </p:txBody>
      </p:sp>
      <p:cxnSp>
        <p:nvCxnSpPr>
          <p:cNvPr id="148" name="Google Shape;148;p1"/>
          <p:cNvCxnSpPr/>
          <p:nvPr/>
        </p:nvCxnSpPr>
        <p:spPr>
          <a:xfrm flipV="1">
            <a:off x="3941901" y="1053728"/>
            <a:ext cx="1694900" cy="298545"/>
          </a:xfrm>
          <a:prstGeom prst="bentConnector3">
            <a:avLst>
              <a:gd name="adj1" fmla="val 50000"/>
            </a:avLst>
          </a:prstGeom>
          <a:noFill/>
          <a:ln w="19050" cap="flat" cmpd="sng">
            <a:solidFill>
              <a:schemeClr val="accent1"/>
            </a:solidFill>
            <a:prstDash val="solid"/>
            <a:miter lim="800000"/>
            <a:headEnd type="none" w="sm" len="sm"/>
            <a:tailEnd type="triangle" w="med" len="med"/>
          </a:ln>
        </p:spPr>
      </p:cxnSp>
      <p:sp>
        <p:nvSpPr>
          <p:cNvPr id="150" name="Google Shape;150;p1"/>
          <p:cNvSpPr txBox="1"/>
          <p:nvPr/>
        </p:nvSpPr>
        <p:spPr>
          <a:xfrm>
            <a:off x="5717298" y="910436"/>
            <a:ext cx="1484400" cy="275700"/>
          </a:xfrm>
          <a:prstGeom prst="rect">
            <a:avLst/>
          </a:prstGeom>
          <a:noFill/>
          <a:ln w="1270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Certificate Programs</a:t>
            </a:r>
            <a:endParaRPr dirty="0"/>
          </a:p>
        </p:txBody>
      </p:sp>
      <p:sp>
        <p:nvSpPr>
          <p:cNvPr id="151" name="Google Shape;151;p1"/>
          <p:cNvSpPr txBox="1"/>
          <p:nvPr/>
        </p:nvSpPr>
        <p:spPr>
          <a:xfrm>
            <a:off x="4057917" y="6170469"/>
            <a:ext cx="2935224" cy="333033"/>
          </a:xfrm>
          <a:prstGeom prst="rect">
            <a:avLst/>
          </a:prstGeom>
          <a:noFill/>
          <a:ln w="9525" cap="flat" cmpd="sng">
            <a:solidFill>
              <a:srgbClr val="CC330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900" dirty="0">
                <a:solidFill>
                  <a:schemeClr val="dk1"/>
                </a:solidFill>
                <a:latin typeface="Calibri"/>
                <a:ea typeface="Calibri"/>
                <a:cs typeface="Calibri"/>
                <a:sym typeface="Calibri"/>
              </a:rPr>
              <a:t>Doctorate Degrees can be earned in Nursing, Social Work, Psychology, and as a Marriage and Family Therapist. </a:t>
            </a:r>
          </a:p>
          <a:p>
            <a:pPr marL="0" marR="0" lvl="0" indent="0" algn="ctr" rtl="0">
              <a:spcBef>
                <a:spcPts val="0"/>
              </a:spcBef>
              <a:spcAft>
                <a:spcPts val="0"/>
              </a:spcAft>
              <a:buNone/>
            </a:pPr>
            <a:endParaRPr sz="1200" dirty="0">
              <a:solidFill>
                <a:schemeClr val="dk1"/>
              </a:solidFill>
              <a:latin typeface="Calibri"/>
              <a:ea typeface="Calibri"/>
              <a:cs typeface="Calibri"/>
              <a:sym typeface="Calibri"/>
            </a:endParaRPr>
          </a:p>
        </p:txBody>
      </p:sp>
      <p:sp>
        <p:nvSpPr>
          <p:cNvPr id="152" name="Google Shape;152;p1"/>
          <p:cNvSpPr txBox="1"/>
          <p:nvPr/>
        </p:nvSpPr>
        <p:spPr>
          <a:xfrm>
            <a:off x="404082" y="1159558"/>
            <a:ext cx="3725954" cy="526724"/>
          </a:xfrm>
          <a:prstGeom prst="rect">
            <a:avLst/>
          </a:prstGeom>
          <a:noFill/>
          <a:ln>
            <a:noFill/>
          </a:ln>
        </p:spPr>
        <p:txBody>
          <a:bodyPr spcFirstLastPara="1" wrap="square" lIns="91425" tIns="45700" rIns="91425" bIns="45700" anchor="t" anchorCtr="0">
            <a:noAutofit/>
          </a:bodyPr>
          <a:lstStyle/>
          <a:p>
            <a:r>
              <a:rPr lang="en-US" sz="1000" b="1" dirty="0">
                <a:solidFill>
                  <a:srgbClr val="0070C0"/>
                </a:solidFill>
                <a:latin typeface="Calibri"/>
                <a:ea typeface="Calibri"/>
                <a:cs typeface="Calibri"/>
                <a:sym typeface="Calibri"/>
              </a:rPr>
              <a:t>Peer Support Specialist, Community Health Worker, Job Coach</a:t>
            </a:r>
          </a:p>
          <a:p>
            <a:r>
              <a:rPr lang="en-US" sz="1000" b="1" dirty="0">
                <a:solidFill>
                  <a:srgbClr val="0070C0"/>
                </a:solidFill>
                <a:latin typeface="Calibri"/>
                <a:ea typeface="Calibri"/>
                <a:cs typeface="Calibri"/>
                <a:sym typeface="Calibri"/>
              </a:rPr>
              <a:t>*Alcohol and Drug Counselor, *Registered Behavioral Technician, *Autism Technician</a:t>
            </a:r>
            <a:endParaRPr lang="en-US" sz="1000" b="1" dirty="0">
              <a:solidFill>
                <a:srgbClr val="0070C0"/>
              </a:solidFill>
            </a:endParaRPr>
          </a:p>
        </p:txBody>
      </p:sp>
      <p:sp>
        <p:nvSpPr>
          <p:cNvPr id="153" name="Google Shape;140;p1"/>
          <p:cNvSpPr txBox="1"/>
          <p:nvPr/>
        </p:nvSpPr>
        <p:spPr>
          <a:xfrm>
            <a:off x="7561051" y="5938929"/>
            <a:ext cx="4573440" cy="923289"/>
          </a:xfrm>
          <a:prstGeom prst="rect">
            <a:avLst/>
          </a:prstGeom>
          <a:noFill/>
          <a:ln>
            <a:solidFill>
              <a:schemeClr val="tx1"/>
            </a:solidFill>
            <a:prstDash val="sysDot"/>
          </a:ln>
        </p:spPr>
        <p:txBody>
          <a:bodyPr spcFirstLastPara="1" wrap="square" lIns="91425" tIns="45700" rIns="91425" bIns="45700" anchor="t" anchorCtr="0">
            <a:spAutoFit/>
          </a:bodyPr>
          <a:lstStyle/>
          <a:p>
            <a:r>
              <a:rPr lang="en-US" sz="900" dirty="0">
                <a:solidFill>
                  <a:schemeClr val="dk1"/>
                </a:solidFill>
                <a:latin typeface="Calibri"/>
                <a:ea typeface="Calibri"/>
                <a:cs typeface="Calibri"/>
                <a:sym typeface="Calibri"/>
              </a:rPr>
              <a:t>*License(d) Practitioner under CA Board of Nursing , CA Board of Behavioral Sciences, Board of Psychology of CA, &amp; Medical Board of CA. Advanced Practice Registered Nurse (APRN), Nurse Practitioner (NP), Clinical Nurse Specialist (CNS), Psychiatric Mental Health Nurse (PMH), Licensed Clinical Social Worker (LCSW), Licensed Professional Clinical Counselor (LPCC), Licensed Marriage &amp; Family Therapist (LMFT), Licensed Educational Psychologist (LEP) </a:t>
            </a:r>
          </a:p>
          <a:p>
            <a:r>
              <a:rPr lang="en-US" sz="900" dirty="0">
                <a:solidFill>
                  <a:schemeClr val="dk1"/>
                </a:solidFill>
                <a:latin typeface="Calibri"/>
                <a:ea typeface="Calibri"/>
                <a:cs typeface="Calibri"/>
                <a:sym typeface="Calibri"/>
              </a:rPr>
              <a:t>(*</a:t>
            </a:r>
            <a:r>
              <a:rPr lang="en-US" sz="900" b="1" i="1" dirty="0">
                <a:solidFill>
                  <a:schemeClr val="dk1"/>
                </a:solidFill>
                <a:latin typeface="Calibri"/>
                <a:ea typeface="Calibri"/>
                <a:cs typeface="Calibri"/>
                <a:sym typeface="Calibri"/>
              </a:rPr>
              <a:t>These licenses require an exam</a:t>
            </a:r>
            <a:r>
              <a:rPr lang="en-US" sz="900" dirty="0">
                <a:solidFill>
                  <a:schemeClr val="dk1"/>
                </a:solidFill>
                <a:latin typeface="Calibri"/>
                <a:ea typeface="Calibri"/>
                <a:cs typeface="Calibri"/>
                <a:sym typeface="Calibri"/>
              </a:rPr>
              <a:t>.)</a:t>
            </a:r>
          </a:p>
        </p:txBody>
      </p:sp>
      <p:sp>
        <p:nvSpPr>
          <p:cNvPr id="5" name="TextBox 4"/>
          <p:cNvSpPr txBox="1"/>
          <p:nvPr/>
        </p:nvSpPr>
        <p:spPr>
          <a:xfrm>
            <a:off x="9880439" y="5480502"/>
            <a:ext cx="928678" cy="430887"/>
          </a:xfrm>
          <a:prstGeom prst="rect">
            <a:avLst/>
          </a:prstGeom>
          <a:noFill/>
          <a:ln>
            <a:solidFill>
              <a:schemeClr val="tx1"/>
            </a:solidFill>
            <a:prstDash val="sysDot"/>
          </a:ln>
        </p:spPr>
        <p:txBody>
          <a:bodyPr wrap="square" rtlCol="0">
            <a:spAutoFit/>
          </a:bodyPr>
          <a:lstStyle/>
          <a:p>
            <a:r>
              <a:rPr lang="en-US" sz="1100" dirty="0">
                <a:latin typeface="Calibri" panose="020F0502020204030204" pitchFamily="34" charset="0"/>
                <a:cs typeface="Calibri" panose="020F0502020204030204" pitchFamily="34" charset="0"/>
              </a:rPr>
              <a:t>*Licensed  Psychologist</a:t>
            </a:r>
          </a:p>
        </p:txBody>
      </p:sp>
      <p:sp>
        <p:nvSpPr>
          <p:cNvPr id="157" name="Google Shape;89;p1"/>
          <p:cNvSpPr txBox="1"/>
          <p:nvPr/>
        </p:nvSpPr>
        <p:spPr>
          <a:xfrm>
            <a:off x="8386899" y="3414358"/>
            <a:ext cx="1159102" cy="430847"/>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alibri"/>
                <a:ea typeface="Calibri"/>
                <a:cs typeface="Calibri"/>
                <a:sym typeface="Calibri"/>
              </a:rPr>
              <a:t>MS </a:t>
            </a:r>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School Psychology</a:t>
            </a:r>
            <a:endParaRPr sz="1000" dirty="0"/>
          </a:p>
        </p:txBody>
      </p:sp>
      <p:sp>
        <p:nvSpPr>
          <p:cNvPr id="159" name="Google Shape;119;p1"/>
          <p:cNvSpPr/>
          <p:nvPr/>
        </p:nvSpPr>
        <p:spPr>
          <a:xfrm>
            <a:off x="8946203" y="3895989"/>
            <a:ext cx="45719" cy="311477"/>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03;p1"/>
          <p:cNvSpPr txBox="1"/>
          <p:nvPr/>
        </p:nvSpPr>
        <p:spPr>
          <a:xfrm>
            <a:off x="8413733" y="4263334"/>
            <a:ext cx="1128393" cy="78479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900" dirty="0">
                <a:latin typeface="Calibri" panose="020F0502020204030204" pitchFamily="34" charset="0"/>
                <a:cs typeface="Calibri" panose="020F0502020204030204" pitchFamily="34" charset="0"/>
              </a:rPr>
              <a:t>3 yrs. of full time experience </a:t>
            </a:r>
          </a:p>
          <a:p>
            <a:pPr lvl="0" algn="ctr"/>
            <a:r>
              <a:rPr lang="en-US" sz="900" dirty="0">
                <a:latin typeface="Calibri" panose="020F0502020204030204" pitchFamily="34" charset="0"/>
                <a:cs typeface="Calibri" panose="020F0502020204030204" pitchFamily="34" charset="0"/>
              </a:rPr>
              <a:t>(1 yr. out of the 3 yrs. must be supervised)</a:t>
            </a:r>
            <a:endParaRPr sz="900" dirty="0">
              <a:latin typeface="Calibri" panose="020F0502020204030204" pitchFamily="34" charset="0"/>
              <a:cs typeface="Calibri" panose="020F0502020204030204" pitchFamily="34" charset="0"/>
            </a:endParaRPr>
          </a:p>
        </p:txBody>
      </p:sp>
      <p:sp>
        <p:nvSpPr>
          <p:cNvPr id="161" name="Google Shape;119;p1"/>
          <p:cNvSpPr/>
          <p:nvPr/>
        </p:nvSpPr>
        <p:spPr>
          <a:xfrm flipH="1">
            <a:off x="8955069" y="5048124"/>
            <a:ext cx="45719" cy="146044"/>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 name="Google Shape;107;p1"/>
          <p:cNvSpPr txBox="1"/>
          <p:nvPr/>
        </p:nvSpPr>
        <p:spPr>
          <a:xfrm>
            <a:off x="9680602" y="4590757"/>
            <a:ext cx="1214870" cy="738623"/>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900" dirty="0">
                <a:solidFill>
                  <a:schemeClr val="dk1"/>
                </a:solidFill>
                <a:latin typeface="Calibri"/>
                <a:ea typeface="Calibri"/>
                <a:cs typeface="Calibri"/>
                <a:sym typeface="Calibri"/>
              </a:rPr>
              <a:t>3000 hrs. Supervised Experience </a:t>
            </a:r>
          </a:p>
          <a:p>
            <a:pPr lvl="0" algn="ctr"/>
            <a:r>
              <a:rPr lang="en-US" sz="800" i="1" dirty="0">
                <a:solidFill>
                  <a:schemeClr val="dk1"/>
                </a:solidFill>
                <a:latin typeface="Calibri"/>
                <a:ea typeface="Calibri"/>
                <a:cs typeface="Calibri"/>
                <a:sym typeface="Calibri"/>
              </a:rPr>
              <a:t>(Some of which may be earned at the doctorate program level)</a:t>
            </a:r>
          </a:p>
        </p:txBody>
      </p:sp>
      <p:cxnSp>
        <p:nvCxnSpPr>
          <p:cNvPr id="158" name="Google Shape;129;p1"/>
          <p:cNvCxnSpPr>
            <a:stCxn id="91" idx="2"/>
          </p:cNvCxnSpPr>
          <p:nvPr/>
        </p:nvCxnSpPr>
        <p:spPr>
          <a:xfrm>
            <a:off x="10265680" y="4474099"/>
            <a:ext cx="23036" cy="105368"/>
          </a:xfrm>
          <a:prstGeom prst="straightConnector1">
            <a:avLst/>
          </a:prstGeom>
          <a:noFill/>
          <a:ln w="19050" cap="flat" cmpd="sng">
            <a:solidFill>
              <a:schemeClr val="accent1"/>
            </a:solidFill>
            <a:prstDash val="dash"/>
            <a:miter lim="800000"/>
            <a:headEnd type="none" w="sm" len="sm"/>
            <a:tailEnd type="triangle" w="med" len="med"/>
          </a:ln>
        </p:spPr>
      </p:cxnSp>
      <p:cxnSp>
        <p:nvCxnSpPr>
          <p:cNvPr id="166" name="Google Shape;125;p1"/>
          <p:cNvCxnSpPr/>
          <p:nvPr/>
        </p:nvCxnSpPr>
        <p:spPr>
          <a:xfrm>
            <a:off x="7517194" y="2890198"/>
            <a:ext cx="1393066" cy="512519"/>
          </a:xfrm>
          <a:prstGeom prst="bentConnector3">
            <a:avLst>
              <a:gd name="adj1" fmla="val 99952"/>
            </a:avLst>
          </a:prstGeom>
          <a:noFill/>
          <a:ln w="73025" cap="flat" cmpd="tri">
            <a:solidFill>
              <a:schemeClr val="accent1"/>
            </a:solidFill>
            <a:prstDash val="solid"/>
            <a:miter lim="800000"/>
            <a:headEnd type="none" w="sm" len="sm"/>
            <a:tailEnd type="triangle" w="med" len="med"/>
          </a:ln>
        </p:spPr>
      </p:cxnSp>
      <p:cxnSp>
        <p:nvCxnSpPr>
          <p:cNvPr id="171" name="Google Shape;144;p1"/>
          <p:cNvCxnSpPr/>
          <p:nvPr/>
        </p:nvCxnSpPr>
        <p:spPr>
          <a:xfrm>
            <a:off x="4875993" y="4417865"/>
            <a:ext cx="446089" cy="3733"/>
          </a:xfrm>
          <a:prstGeom prst="straightConnector1">
            <a:avLst/>
          </a:prstGeom>
          <a:noFill/>
          <a:ln w="19050" cap="flat" cmpd="sng">
            <a:solidFill>
              <a:schemeClr val="accent1"/>
            </a:solidFill>
            <a:prstDash val="solid"/>
            <a:miter lim="800000"/>
            <a:headEnd type="none" w="sm" len="sm"/>
            <a:tailEnd type="triangle" w="med" len="med"/>
          </a:ln>
        </p:spPr>
      </p:cxnSp>
      <p:cxnSp>
        <p:nvCxnSpPr>
          <p:cNvPr id="172" name="Google Shape;144;p1"/>
          <p:cNvCxnSpPr/>
          <p:nvPr/>
        </p:nvCxnSpPr>
        <p:spPr>
          <a:xfrm>
            <a:off x="6328617" y="4421598"/>
            <a:ext cx="453407" cy="0"/>
          </a:xfrm>
          <a:prstGeom prst="straightConnector1">
            <a:avLst/>
          </a:prstGeom>
          <a:noFill/>
          <a:ln w="19050" cap="flat" cmpd="sng">
            <a:solidFill>
              <a:schemeClr val="accent1"/>
            </a:solidFill>
            <a:prstDash val="solid"/>
            <a:miter lim="800000"/>
            <a:headEnd type="none" w="sm" len="sm"/>
            <a:tailEnd type="triangle" w="med" len="med"/>
          </a:ln>
        </p:spPr>
      </p:cxnSp>
      <p:sp>
        <p:nvSpPr>
          <p:cNvPr id="173" name="Google Shape;103;p1"/>
          <p:cNvSpPr txBox="1"/>
          <p:nvPr/>
        </p:nvSpPr>
        <p:spPr>
          <a:xfrm>
            <a:off x="2906728" y="4178882"/>
            <a:ext cx="990798" cy="138495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1200" dirty="0">
                <a:latin typeface="Calibri" panose="020F0502020204030204" pitchFamily="34" charset="0"/>
                <a:cs typeface="Calibri" panose="020F0502020204030204" pitchFamily="34" charset="0"/>
              </a:rPr>
              <a:t>PMH </a:t>
            </a:r>
          </a:p>
          <a:p>
            <a:pPr lvl="0" algn="ctr"/>
            <a:r>
              <a:rPr lang="en-US" sz="900" dirty="0">
                <a:latin typeface="Calibri" panose="020F0502020204030204" pitchFamily="34" charset="0"/>
                <a:cs typeface="Calibri" panose="020F0502020204030204" pitchFamily="34" charset="0"/>
              </a:rPr>
              <a:t>(*Psychiatric Mental Health Nurse) </a:t>
            </a:r>
          </a:p>
          <a:p>
            <a:pPr lvl="0" algn="ctr"/>
            <a:r>
              <a:rPr lang="en-US" sz="900" dirty="0">
                <a:latin typeface="Calibri" panose="020F0502020204030204" pitchFamily="34" charset="0"/>
                <a:cs typeface="Calibri" panose="020F0502020204030204" pitchFamily="34" charset="0"/>
              </a:rPr>
              <a:t>2 yrs. of full time experience, some hrs. can be earned during Master’s</a:t>
            </a:r>
            <a:endParaRPr sz="900" dirty="0">
              <a:latin typeface="Calibri" panose="020F0502020204030204" pitchFamily="34" charset="0"/>
              <a:cs typeface="Calibri" panose="020F0502020204030204" pitchFamily="34" charset="0"/>
            </a:endParaRPr>
          </a:p>
        </p:txBody>
      </p:sp>
      <p:sp>
        <p:nvSpPr>
          <p:cNvPr id="175" name="Google Shape;115;p1"/>
          <p:cNvSpPr/>
          <p:nvPr/>
        </p:nvSpPr>
        <p:spPr>
          <a:xfrm>
            <a:off x="3346897" y="5577518"/>
            <a:ext cx="45719" cy="81583"/>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76" name="Google Shape;144;p1"/>
          <p:cNvCxnSpPr/>
          <p:nvPr/>
        </p:nvCxnSpPr>
        <p:spPr>
          <a:xfrm>
            <a:off x="4722010" y="5729836"/>
            <a:ext cx="646592" cy="22"/>
          </a:xfrm>
          <a:prstGeom prst="straightConnector1">
            <a:avLst/>
          </a:prstGeom>
          <a:noFill/>
          <a:ln w="19050" cap="flat" cmpd="sng">
            <a:solidFill>
              <a:schemeClr val="accent1"/>
            </a:solidFill>
            <a:prstDash val="solid"/>
            <a:miter lim="800000"/>
            <a:headEnd type="none" w="sm" len="sm"/>
            <a:tailEnd type="triangle" w="med" len="med"/>
          </a:ln>
        </p:spPr>
      </p:cxnSp>
      <p:cxnSp>
        <p:nvCxnSpPr>
          <p:cNvPr id="177" name="Google Shape;144;p1"/>
          <p:cNvCxnSpPr/>
          <p:nvPr/>
        </p:nvCxnSpPr>
        <p:spPr>
          <a:xfrm flipV="1">
            <a:off x="6203268" y="5753060"/>
            <a:ext cx="861634" cy="4919"/>
          </a:xfrm>
          <a:prstGeom prst="straightConnector1">
            <a:avLst/>
          </a:prstGeom>
          <a:noFill/>
          <a:ln w="19050" cap="flat" cmpd="sng">
            <a:solidFill>
              <a:schemeClr val="accent1"/>
            </a:solidFill>
            <a:prstDash val="solid"/>
            <a:miter lim="800000"/>
            <a:headEnd type="none" w="sm" len="sm"/>
            <a:tailEnd type="triangle" w="med" len="med"/>
          </a:ln>
        </p:spPr>
      </p:cxnSp>
      <p:cxnSp>
        <p:nvCxnSpPr>
          <p:cNvPr id="178" name="Google Shape;144;p1"/>
          <p:cNvCxnSpPr/>
          <p:nvPr/>
        </p:nvCxnSpPr>
        <p:spPr>
          <a:xfrm>
            <a:off x="7940240" y="5719236"/>
            <a:ext cx="446659" cy="0"/>
          </a:xfrm>
          <a:prstGeom prst="straightConnector1">
            <a:avLst/>
          </a:prstGeom>
          <a:noFill/>
          <a:ln w="19050" cap="flat" cmpd="sng">
            <a:solidFill>
              <a:schemeClr val="accent1"/>
            </a:solidFill>
            <a:prstDash val="solid"/>
            <a:miter lim="800000"/>
            <a:headEnd type="none" w="sm" len="sm"/>
            <a:tailEnd type="triangle" w="med" len="med"/>
          </a:ln>
        </p:spPr>
      </p:cxnSp>
      <p:cxnSp>
        <p:nvCxnSpPr>
          <p:cNvPr id="179" name="Google Shape;144;p1"/>
          <p:cNvCxnSpPr/>
          <p:nvPr/>
        </p:nvCxnSpPr>
        <p:spPr>
          <a:xfrm>
            <a:off x="9540607" y="5709642"/>
            <a:ext cx="325528" cy="1957"/>
          </a:xfrm>
          <a:prstGeom prst="straightConnector1">
            <a:avLst/>
          </a:prstGeom>
          <a:noFill/>
          <a:ln w="19050" cap="flat" cmpd="sng">
            <a:solidFill>
              <a:schemeClr val="accent1"/>
            </a:solidFill>
            <a:prstDash val="solid"/>
            <a:miter lim="800000"/>
            <a:headEnd type="none" w="sm" len="sm"/>
            <a:tailEnd type="triangle" w="med" len="med"/>
          </a:ln>
        </p:spPr>
      </p:cxnSp>
      <p:cxnSp>
        <p:nvCxnSpPr>
          <p:cNvPr id="180" name="Google Shape;144;p1"/>
          <p:cNvCxnSpPr/>
          <p:nvPr/>
        </p:nvCxnSpPr>
        <p:spPr>
          <a:xfrm flipV="1">
            <a:off x="3850084" y="5744031"/>
            <a:ext cx="134773" cy="645"/>
          </a:xfrm>
          <a:prstGeom prst="straightConnector1">
            <a:avLst/>
          </a:prstGeom>
          <a:noFill/>
          <a:ln w="19050" cap="flat" cmpd="sng">
            <a:solidFill>
              <a:schemeClr val="accent1"/>
            </a:solidFill>
            <a:prstDash val="solid"/>
            <a:miter lim="800000"/>
            <a:headEnd type="none" w="sm" len="sm"/>
            <a:tailEnd type="triangle" w="med" len="med"/>
          </a:ln>
        </p:spPr>
      </p:cxnSp>
      <p:cxnSp>
        <p:nvCxnSpPr>
          <p:cNvPr id="182" name="Google Shape;144;p1"/>
          <p:cNvCxnSpPr/>
          <p:nvPr/>
        </p:nvCxnSpPr>
        <p:spPr>
          <a:xfrm>
            <a:off x="10824358" y="5729093"/>
            <a:ext cx="188959" cy="0"/>
          </a:xfrm>
          <a:prstGeom prst="straightConnector1">
            <a:avLst/>
          </a:prstGeom>
          <a:noFill/>
          <a:ln w="19050" cap="flat" cmpd="sng">
            <a:solidFill>
              <a:schemeClr val="accent1"/>
            </a:solidFill>
            <a:prstDash val="solid"/>
            <a:miter lim="800000"/>
            <a:headEnd type="none" w="sm" len="sm"/>
            <a:tailEnd type="triangle" w="med" len="med"/>
          </a:ln>
        </p:spPr>
      </p:cxnSp>
      <p:cxnSp>
        <p:nvCxnSpPr>
          <p:cNvPr id="197" name="Google Shape;144;p1"/>
          <p:cNvCxnSpPr/>
          <p:nvPr/>
        </p:nvCxnSpPr>
        <p:spPr>
          <a:xfrm flipV="1">
            <a:off x="2419085" y="4325830"/>
            <a:ext cx="466347" cy="3601"/>
          </a:xfrm>
          <a:prstGeom prst="straightConnector1">
            <a:avLst/>
          </a:prstGeom>
          <a:noFill/>
          <a:ln w="19050" cap="flat" cmpd="sng">
            <a:solidFill>
              <a:schemeClr val="accent1"/>
            </a:solidFill>
            <a:prstDash val="solid"/>
            <a:miter lim="800000"/>
            <a:headEnd type="none" w="sm" len="sm"/>
            <a:tailEnd type="triangle" w="med" len="med"/>
          </a:ln>
        </p:spPr>
      </p:cxnSp>
      <p:cxnSp>
        <p:nvCxnSpPr>
          <p:cNvPr id="209" name="Google Shape;144;p1"/>
          <p:cNvCxnSpPr/>
          <p:nvPr/>
        </p:nvCxnSpPr>
        <p:spPr>
          <a:xfrm>
            <a:off x="2215304" y="5765345"/>
            <a:ext cx="726711" cy="3806"/>
          </a:xfrm>
          <a:prstGeom prst="straightConnector1">
            <a:avLst/>
          </a:prstGeom>
          <a:noFill/>
          <a:ln w="19050" cap="flat" cmpd="sng">
            <a:solidFill>
              <a:schemeClr val="accent1"/>
            </a:solidFill>
            <a:prstDash val="solid"/>
            <a:miter lim="800000"/>
            <a:headEnd type="none" w="sm" len="sm"/>
            <a:tailEnd type="triangle" w="med" len="med"/>
          </a:ln>
        </p:spPr>
      </p:cxnSp>
      <p:cxnSp>
        <p:nvCxnSpPr>
          <p:cNvPr id="217" name="Google Shape;144;p1"/>
          <p:cNvCxnSpPr/>
          <p:nvPr/>
        </p:nvCxnSpPr>
        <p:spPr>
          <a:xfrm flipV="1">
            <a:off x="3909359" y="4331946"/>
            <a:ext cx="134773" cy="645"/>
          </a:xfrm>
          <a:prstGeom prst="straightConnector1">
            <a:avLst/>
          </a:prstGeom>
          <a:noFill/>
          <a:ln w="19050" cap="flat" cmpd="sng">
            <a:solidFill>
              <a:schemeClr val="accent1"/>
            </a:solidFill>
            <a:prstDash val="solid"/>
            <a:miter lim="800000"/>
            <a:headEnd type="none" w="sm" len="sm"/>
            <a:tailEnd type="triangle" w="med" len="med"/>
          </a:ln>
        </p:spPr>
      </p:cxnSp>
      <p:sp>
        <p:nvSpPr>
          <p:cNvPr id="101" name="Google Shape;96;p1"/>
          <p:cNvSpPr txBox="1"/>
          <p:nvPr/>
        </p:nvSpPr>
        <p:spPr>
          <a:xfrm>
            <a:off x="6820944" y="4282799"/>
            <a:ext cx="1316784" cy="110795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1200" dirty="0">
                <a:solidFill>
                  <a:schemeClr val="dk1"/>
                </a:solidFill>
                <a:latin typeface="Calibri"/>
                <a:ea typeface="Calibri"/>
                <a:cs typeface="Calibri"/>
                <a:sym typeface="Calibri"/>
              </a:rPr>
              <a:t>AMFT</a:t>
            </a:r>
          </a:p>
          <a:p>
            <a:pPr lvl="0" algn="ctr"/>
            <a:r>
              <a:rPr lang="en-US" sz="900" dirty="0">
                <a:solidFill>
                  <a:schemeClr val="dk1"/>
                </a:solidFill>
                <a:latin typeface="Calibri"/>
                <a:ea typeface="Calibri"/>
                <a:cs typeface="Calibri"/>
                <a:sym typeface="Calibri"/>
              </a:rPr>
              <a:t>(Associate Marriage and Family Therapist)  </a:t>
            </a:r>
          </a:p>
          <a:p>
            <a:pPr lvl="0" algn="ctr"/>
            <a:r>
              <a:rPr lang="en-US" sz="900" dirty="0">
                <a:solidFill>
                  <a:schemeClr val="dk1"/>
                </a:solidFill>
                <a:latin typeface="Calibri"/>
                <a:ea typeface="Calibri"/>
                <a:cs typeface="Calibri"/>
                <a:sym typeface="Calibri"/>
              </a:rPr>
              <a:t>3000 hrs. </a:t>
            </a:r>
          </a:p>
          <a:p>
            <a:pPr lvl="0" algn="ctr"/>
            <a:r>
              <a:rPr lang="en-US" sz="900" dirty="0">
                <a:solidFill>
                  <a:schemeClr val="dk1"/>
                </a:solidFill>
                <a:latin typeface="Calibri"/>
                <a:ea typeface="Calibri"/>
                <a:cs typeface="Calibri"/>
                <a:sym typeface="Calibri"/>
              </a:rPr>
              <a:t>Supervised Experience (Some hrs. can be earned during Master’s)</a:t>
            </a:r>
          </a:p>
        </p:txBody>
      </p:sp>
      <p:sp>
        <p:nvSpPr>
          <p:cNvPr id="146" name="Google Shape;96;p1"/>
          <p:cNvSpPr txBox="1"/>
          <p:nvPr/>
        </p:nvSpPr>
        <p:spPr>
          <a:xfrm>
            <a:off x="5343378" y="4293274"/>
            <a:ext cx="940888" cy="124645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lvl="0" algn="ctr"/>
            <a:r>
              <a:rPr lang="en-US" sz="1200" dirty="0">
                <a:solidFill>
                  <a:schemeClr val="dk1"/>
                </a:solidFill>
                <a:latin typeface="Calibri"/>
                <a:ea typeface="Calibri"/>
                <a:cs typeface="Calibri"/>
                <a:sym typeface="Calibri"/>
              </a:rPr>
              <a:t>APCC</a:t>
            </a:r>
          </a:p>
          <a:p>
            <a:pPr lvl="0" algn="ctr"/>
            <a:r>
              <a:rPr lang="en-US" sz="900" dirty="0">
                <a:solidFill>
                  <a:schemeClr val="dk1"/>
                </a:solidFill>
                <a:latin typeface="Calibri"/>
                <a:ea typeface="Calibri"/>
                <a:cs typeface="Calibri"/>
                <a:sym typeface="Calibri"/>
              </a:rPr>
              <a:t>(Associate Professional Clinical Counselor)</a:t>
            </a:r>
          </a:p>
          <a:p>
            <a:pPr lvl="0" algn="ctr"/>
            <a:r>
              <a:rPr lang="en-US" sz="900" dirty="0">
                <a:solidFill>
                  <a:schemeClr val="dk1"/>
                </a:solidFill>
                <a:latin typeface="Calibri"/>
                <a:ea typeface="Calibri"/>
                <a:cs typeface="Calibri"/>
                <a:sym typeface="Calibri"/>
              </a:rPr>
              <a:t>3000 hrs. </a:t>
            </a:r>
          </a:p>
          <a:p>
            <a:pPr lvl="0" algn="ctr"/>
            <a:r>
              <a:rPr lang="en-US" sz="900" dirty="0">
                <a:solidFill>
                  <a:schemeClr val="dk1"/>
                </a:solidFill>
                <a:latin typeface="Calibri"/>
                <a:ea typeface="Calibri"/>
                <a:cs typeface="Calibri"/>
                <a:sym typeface="Calibri"/>
              </a:rPr>
              <a:t>Supervised Experience</a:t>
            </a:r>
          </a:p>
        </p:txBody>
      </p:sp>
      <p:sp>
        <p:nvSpPr>
          <p:cNvPr id="163" name="Google Shape;116;p1"/>
          <p:cNvSpPr/>
          <p:nvPr/>
        </p:nvSpPr>
        <p:spPr>
          <a:xfrm flipH="1">
            <a:off x="5754705" y="4063084"/>
            <a:ext cx="45719" cy="182500"/>
          </a:xfrm>
          <a:prstGeom prst="down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TextBox 27"/>
          <p:cNvSpPr txBox="1"/>
          <p:nvPr/>
        </p:nvSpPr>
        <p:spPr>
          <a:xfrm flipH="1">
            <a:off x="10046" y="6617793"/>
            <a:ext cx="3423332"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JOB/POSITION TITILES LISTED MAY DIFFER BY COUNTY/CITY</a:t>
            </a:r>
          </a:p>
        </p:txBody>
      </p:sp>
      <p:cxnSp>
        <p:nvCxnSpPr>
          <p:cNvPr id="128" name="Google Shape;127;p1"/>
          <p:cNvCxnSpPr>
            <a:endCxn id="91" idx="0"/>
          </p:cNvCxnSpPr>
          <p:nvPr/>
        </p:nvCxnSpPr>
        <p:spPr>
          <a:xfrm>
            <a:off x="7482817" y="2423716"/>
            <a:ext cx="2782863" cy="942428"/>
          </a:xfrm>
          <a:prstGeom prst="bentConnector2">
            <a:avLst/>
          </a:prstGeom>
          <a:noFill/>
          <a:ln w="44450" cap="flat" cmpd="dbl">
            <a:solidFill>
              <a:schemeClr val="accent1"/>
            </a:solidFill>
            <a:prstDash val="dot"/>
            <a:miter lim="800000"/>
            <a:headEnd type="none" w="sm" len="sm"/>
            <a:tailEnd type="triangle" w="med" len="med"/>
          </a:ln>
        </p:spPr>
      </p:cxnSp>
      <p:cxnSp>
        <p:nvCxnSpPr>
          <p:cNvPr id="97" name="Google Shape;144;p1"/>
          <p:cNvCxnSpPr/>
          <p:nvPr/>
        </p:nvCxnSpPr>
        <p:spPr>
          <a:xfrm>
            <a:off x="7303466" y="1009604"/>
            <a:ext cx="362898" cy="5170"/>
          </a:xfrm>
          <a:prstGeom prst="straightConnector1">
            <a:avLst/>
          </a:prstGeom>
          <a:noFill/>
          <a:ln w="19050" cap="flat" cmpd="sng">
            <a:solidFill>
              <a:schemeClr val="accent1"/>
            </a:solidFill>
            <a:prstDash val="solid"/>
            <a:miter lim="800000"/>
            <a:headEnd type="none" w="sm" len="sm"/>
            <a:tailEnd type="triangle" w="med" len="med"/>
          </a:ln>
        </p:spPr>
      </p:cxnSp>
      <p:sp>
        <p:nvSpPr>
          <p:cNvPr id="100" name="Google Shape;150;p1"/>
          <p:cNvSpPr txBox="1"/>
          <p:nvPr/>
        </p:nvSpPr>
        <p:spPr>
          <a:xfrm>
            <a:off x="7746861" y="457729"/>
            <a:ext cx="4307994" cy="1177475"/>
          </a:xfrm>
          <a:prstGeom prst="rect">
            <a:avLst/>
          </a:prstGeom>
          <a:noFill/>
          <a:ln w="12700" cap="flat" cmpd="sng">
            <a:solidFill>
              <a:schemeClr val="tx1"/>
            </a:solidFill>
            <a:prstDash val="sysDot"/>
            <a:round/>
            <a:headEnd type="none" w="sm" len="sm"/>
            <a:tailEnd type="none" w="sm" len="sm"/>
          </a:ln>
        </p:spPr>
        <p:txBody>
          <a:bodyPr spcFirstLastPara="1" wrap="square" lIns="91425" tIns="45700" rIns="91425" bIns="45700" anchor="t" anchorCtr="0">
            <a:noAutofit/>
          </a:bodyPr>
          <a:lstStyle/>
          <a:p>
            <a:pPr lvl="0"/>
            <a:r>
              <a:rPr lang="en-US" sz="900" dirty="0">
                <a:latin typeface="Calibri" panose="020F0502020204030204" pitchFamily="34" charset="0"/>
                <a:ea typeface="Calibri" panose="020F0502020204030204" pitchFamily="34" charset="0"/>
              </a:rPr>
              <a:t>*Certification as an Alcohol and Drug Counselor requires up to 3000 hours of supervised experience and state exam (CCAPP, CAADE); Board Certified Autism Technician (BCAT) requires 40 hr. training, 15 hr. experience, and BCAT exam by Behavioral Intervention Certification Council; Registered Behavioral Technician (RBT) requires 40 hr. training, competency assessment, and RBT exam by Behavior Analyst Certification Board; Completion of Vocational Nursing or Psychiatric Technician program and licensed by Board of Vocational Nursing and Psychiatric Technicians; Undergraduate degree, clinical training, and exam Certification Board of Music Therapists.</a:t>
            </a:r>
            <a:endParaRPr sz="9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2076</TotalTime>
  <Words>783</Words>
  <Application>Microsoft Office PowerPoint</Application>
  <PresentationFormat>Widescreen</PresentationFormat>
  <Paragraphs>76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Israel Deras</dc:creator>
  <cp:lastModifiedBy>Hellan Dowden</cp:lastModifiedBy>
  <cp:revision>122</cp:revision>
  <dcterms:created xsi:type="dcterms:W3CDTF">2019-09-09T18:44:50Z</dcterms:created>
  <dcterms:modified xsi:type="dcterms:W3CDTF">2023-03-11T03:22:18Z</dcterms:modified>
</cp:coreProperties>
</file>