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</p:sldMasterIdLst>
  <p:notesMasterIdLst>
    <p:notesMasterId r:id="rId5"/>
  </p:notesMasterIdLst>
  <p:sldIdLst>
    <p:sldId id="256" r:id="rId3"/>
    <p:sldId id="282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nay, Abby@Labor" initials="SA" lastIdx="2" clrIdx="0">
    <p:extLst>
      <p:ext uri="{19B8F6BF-5375-455C-9EA6-DF929625EA0E}">
        <p15:presenceInfo xmlns:p15="http://schemas.microsoft.com/office/powerpoint/2012/main" userId="S::Abby.Snay@labor.ca.gov::4f84fb50-d7d2-4564-bcf1-cdd8121ba792" providerId="AD"/>
      </p:ext>
    </p:extLst>
  </p:cmAuthor>
  <p:cmAuthor id="2" name="Leos, Samantha@Labor" initials="LS" lastIdx="2" clrIdx="1">
    <p:extLst>
      <p:ext uri="{19B8F6BF-5375-455C-9EA6-DF929625EA0E}">
        <p15:presenceInfo xmlns:p15="http://schemas.microsoft.com/office/powerpoint/2012/main" userId="S::Samantha.Leos@labor.ca.gov::db3be658-edde-4b0d-9cff-92bbedac0cf3" providerId="AD"/>
      </p:ext>
    </p:extLst>
  </p:cmAuthor>
  <p:cmAuthor id="3" name="Delgado, Darci@CHHS" initials="DD" lastIdx="13" clrIdx="2">
    <p:extLst>
      <p:ext uri="{19B8F6BF-5375-455C-9EA6-DF929625EA0E}">
        <p15:presenceInfo xmlns:p15="http://schemas.microsoft.com/office/powerpoint/2012/main" userId="S::Darci.Delgado@CHHS.CA.GOV::271507df-d87e-4f2b-8d6b-da660daa9a3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355E"/>
    <a:srgbClr val="00A2E0"/>
    <a:srgbClr val="EC76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79" autoAdjust="0"/>
    <p:restoredTop sz="93792" autoAdjust="0"/>
  </p:normalViewPr>
  <p:slideViewPr>
    <p:cSldViewPr snapToGrid="0">
      <p:cViewPr varScale="1">
        <p:scale>
          <a:sx n="63" d="100"/>
          <a:sy n="63" d="100"/>
        </p:scale>
        <p:origin x="72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commentAuthors" Target="commentAuthors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DE3DC7-565D-4F4F-B7A5-2A8C90E4B0E6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7017A5-4743-479A-A196-BA86CC74B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381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jp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llage of images displaying some of Californias workforce: nutritionist,  children and youth behavioral health workers, health and human service workers and nurses.">
            <a:extLst>
              <a:ext uri="{FF2B5EF4-FFF2-40B4-BE49-F238E27FC236}">
                <a16:creationId xmlns:a16="http://schemas.microsoft.com/office/drawing/2014/main" id="{BA240020-B159-4543-A302-06DF78AB44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B432D4-25AF-498E-B56D-234621BB2B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5515" y="4767943"/>
            <a:ext cx="10341428" cy="1654629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rgbClr val="1C35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 descr="California Health and Human Services logo">
            <a:extLst>
              <a:ext uri="{FF2B5EF4-FFF2-40B4-BE49-F238E27FC236}">
                <a16:creationId xmlns:a16="http://schemas.microsoft.com/office/drawing/2014/main" id="{2BEF63F0-965F-4A0D-92E0-93162C7C9D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1914" y="205740"/>
            <a:ext cx="1138428" cy="1138428"/>
          </a:xfrm>
          <a:prstGeom prst="rect">
            <a:avLst/>
          </a:prstGeom>
        </p:spPr>
      </p:pic>
      <p:pic>
        <p:nvPicPr>
          <p:cNvPr id="14" name="Picture 13" descr="Labor and Workforce Development Agency logo">
            <a:extLst>
              <a:ext uri="{FF2B5EF4-FFF2-40B4-BE49-F238E27FC236}">
                <a16:creationId xmlns:a16="http://schemas.microsoft.com/office/drawing/2014/main" id="{4C14DE52-7380-4AE7-BEF9-6FEB3BB2F2C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743" y="317754"/>
            <a:ext cx="9906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598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F0773-9A1E-4B8D-913C-9B36FFC0B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>
                <a:solidFill>
                  <a:srgbClr val="1C355E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F6DF44-6BA4-468F-842C-F50CEB2552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EB948A-76F2-4D4A-B9E7-E484820AC5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FE5BE5-231D-4F7A-8BC6-DB7BF62FC6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B5AEFF-C8D0-4270-8B3B-B39F2E179E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3E80DF-0984-4881-B875-6E22A3E96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1C355E"/>
                </a:solidFill>
              </a:defRPr>
            </a:lvl1pPr>
          </a:lstStyle>
          <a:p>
            <a:fld id="{64C4726D-EA7F-4D63-921C-AD886204C6B9}" type="datetimeFigureOut">
              <a:rPr lang="en-US" smtClean="0"/>
              <a:pPr/>
              <a:t>1/8/2023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D4A715-6BAF-4D0E-B772-C68FF05CC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1C355E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4DFBBE-1530-477C-A6E3-CD3904A9A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1C355E"/>
                </a:solidFill>
              </a:defRPr>
            </a:lvl1pPr>
          </a:lstStyle>
          <a:p>
            <a:fld id="{1AE6EFEA-99AA-43E7-981C-884C41B9A8E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25B492-F16B-435F-A243-070D210C1D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>
            <a:off x="799135" y="568041"/>
            <a:ext cx="74954" cy="910206"/>
          </a:xfrm>
          <a:prstGeom prst="rect">
            <a:avLst/>
          </a:prstGeom>
          <a:solidFill>
            <a:srgbClr val="EC7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602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55391-DC14-4A71-9ED3-FBB0031DC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0413DF-3327-42A1-B630-72ED5AD28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4726D-EA7F-4D63-921C-AD886204C6B9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762FD6-DACC-4B70-97A2-9E138BB0E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8C6447-DC54-4902-A32E-905897A20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6EFEA-99AA-43E7-981C-884C41B9A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415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7C0359-F0E3-445F-95EE-D03853491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4726D-EA7F-4D63-921C-AD886204C6B9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4AC73B-8F51-4283-821D-301066ADB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F8C7EC-D518-4029-B3DB-E5E20AD71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6EFEA-99AA-43E7-981C-884C41B9A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4168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A94F8-AF81-46F2-B3C5-B25271BF1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A6EBF1-D4B8-431D-B5C1-D08D8D7E5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B61B81-42C0-47EA-8C6C-87E598E4F1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3418DC-6FD7-4ABC-AF95-738D497B9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4726D-EA7F-4D63-921C-AD886204C6B9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37652E-CFC9-4B1C-B34B-76D0D3A6C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8A38BF-4BCA-4521-8D6C-93C8CD116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6EFEA-99AA-43E7-981C-884C41B9A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023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956DB-A11D-44E3-A071-642D0C270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C06A0C-000A-4904-8DA5-44EB79CCFC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814442-CC3E-4E3B-90A3-AA9420BBBE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4F157C-6AF7-49BF-AF10-B49C2E776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4726D-EA7F-4D63-921C-AD886204C6B9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75FAB7-AD61-4DF4-B173-4A3D5DF62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C3F8AD-B623-49F1-AECA-58A9AEA40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6EFEA-99AA-43E7-981C-884C41B9A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7983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7AFDC-067C-45F4-8563-54534FFFE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9BE60F-EE15-46FF-BC7C-B9064D4418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9E5B66-7C03-4864-BB97-4E3A88708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4726D-EA7F-4D63-921C-AD886204C6B9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40CBA2-DF9B-49D2-94B8-C5CC95425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EE1A56-4807-4880-B481-D7FE2E1C4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6EFEA-99AA-43E7-981C-884C41B9A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7183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C0A536-08AE-4A01-9B40-33C1BB11A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6EFF32-FA4D-482F-ADB5-F36ECB07AA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C4FD6F-B4CC-4F8C-810E-3A12BA7A5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4726D-EA7F-4D63-921C-AD886204C6B9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A99EBD-E103-4EE0-B2D7-174C007CA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B0C2CF-C604-45D2-A08D-9537EB76A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6EFEA-99AA-43E7-981C-884C41B9A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466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llage of images displaying some of Californias workforce: nutritionist,  children and youth behavioral health workers, health and human service workers and nurses.">
            <a:extLst>
              <a:ext uri="{FF2B5EF4-FFF2-40B4-BE49-F238E27FC236}">
                <a16:creationId xmlns:a16="http://schemas.microsoft.com/office/drawing/2014/main" id="{BA240020-B159-4543-A302-06DF78AB44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B432D4-25AF-498E-B56D-234621BB2B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5515" y="4767943"/>
            <a:ext cx="10341428" cy="1654629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rgbClr val="1C35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 descr="California Health and Human Services logo">
            <a:extLst>
              <a:ext uri="{FF2B5EF4-FFF2-40B4-BE49-F238E27FC236}">
                <a16:creationId xmlns:a16="http://schemas.microsoft.com/office/drawing/2014/main" id="{2BEF63F0-965F-4A0D-92E0-93162C7C9D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1914" y="205740"/>
            <a:ext cx="1138428" cy="1138428"/>
          </a:xfrm>
          <a:prstGeom prst="rect">
            <a:avLst/>
          </a:prstGeom>
        </p:spPr>
      </p:pic>
      <p:pic>
        <p:nvPicPr>
          <p:cNvPr id="14" name="Picture 13" descr="Labor and Workforce Development Agency logo">
            <a:extLst>
              <a:ext uri="{FF2B5EF4-FFF2-40B4-BE49-F238E27FC236}">
                <a16:creationId xmlns:a16="http://schemas.microsoft.com/office/drawing/2014/main" id="{4C14DE52-7380-4AE7-BEF9-6FEB3BB2F2C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743" y="317754"/>
            <a:ext cx="9906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2841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E466D75-AC4E-4BE7-A226-5BB371F77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458686"/>
          </a:xfrm>
          <a:prstGeom prst="rect">
            <a:avLst/>
          </a:prstGeom>
          <a:solidFill>
            <a:srgbClr val="1C35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724670-0E68-488A-BADF-8C57DA5CC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188"/>
            <a:ext cx="10515600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28F9FD-2DC4-4080-A075-74CB11FE1E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44CDC0-E6CF-4B52-BBF6-E8BD76339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0949EB-B8A2-4EB5-BA80-3842C7177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543EAB-B441-47E4-A824-CDDAEEA28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6EFEA-99AA-43E7-981C-884C41B9A8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6647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2C3AF9-EA11-481F-9430-185B53E88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350" y="6089649"/>
            <a:ext cx="12192000" cy="747599"/>
          </a:xfrm>
          <a:prstGeom prst="rect">
            <a:avLst/>
          </a:prstGeom>
          <a:solidFill>
            <a:srgbClr val="1C35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B54341-81FD-4321-B0C8-C9D4F39E3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6686" y="768350"/>
            <a:ext cx="12192000" cy="558798"/>
          </a:xfrm>
        </p:spPr>
        <p:txBody>
          <a:bodyPr anchor="b">
            <a:normAutofit/>
          </a:bodyPr>
          <a:lstStyle>
            <a:lvl1pPr algn="ctr">
              <a:defRPr sz="3600" b="1">
                <a:solidFill>
                  <a:srgbClr val="1C355E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130851-52D8-4CB9-9369-F756335C67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17BC6-B5B3-4BB7-80C5-77BC8698B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7D8943-CC9B-4444-A726-05F10D998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6B1EEA-98B7-4238-BF91-C72B9ED25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E6EFEA-99AA-43E7-981C-884C41B9A8E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2BE356B2-E130-4375-8DFF-8EF26E1FE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87323" y="-1"/>
            <a:ext cx="2000705" cy="1057057"/>
          </a:xfrm>
          <a:prstGeom prst="triangle">
            <a:avLst>
              <a:gd name="adj" fmla="val 45545"/>
            </a:avLst>
          </a:prstGeom>
          <a:solidFill>
            <a:srgbClr val="00A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F2501488-14F1-4066-B837-110268068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-702098" y="686312"/>
            <a:ext cx="2611604" cy="1220108"/>
          </a:xfrm>
          <a:prstGeom prst="triangle">
            <a:avLst>
              <a:gd name="adj" fmla="val 45545"/>
            </a:avLst>
          </a:prstGeom>
          <a:solidFill>
            <a:srgbClr val="EC7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408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E466D75-AC4E-4BE7-A226-5BB371F77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458686"/>
          </a:xfrm>
          <a:prstGeom prst="rect">
            <a:avLst/>
          </a:prstGeom>
          <a:solidFill>
            <a:srgbClr val="1C35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724670-0E68-488A-BADF-8C57DA5CC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188"/>
            <a:ext cx="10515600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28F9FD-2DC4-4080-A075-74CB11FE1E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44CDC0-E6CF-4B52-BBF6-E8BD76339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4726D-EA7F-4D63-921C-AD886204C6B9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0949EB-B8A2-4EB5-BA80-3842C7177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543EAB-B441-47E4-A824-CDDAEEA28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6EFEA-99AA-43E7-981C-884C41B9A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3684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AF61529-A179-4A5C-A9A6-299F31E7D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26829" y="1825625"/>
            <a:ext cx="4365171" cy="5108576"/>
          </a:xfrm>
          <a:prstGeom prst="rect">
            <a:avLst/>
          </a:prstGeom>
          <a:solidFill>
            <a:srgbClr val="1C35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46F026-938A-4BD5-8E06-EA7743C0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5001"/>
            <a:ext cx="5181600" cy="1270624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1C355E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B5228E-2D25-4A7C-AE4C-3516FA5D86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1325DB-7547-4D39-B0D3-FD17767DB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362A3B-4506-497B-897B-3FDA55E19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DC243E-50A2-4B4B-BAF5-28D5FD425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E6EFEA-99AA-43E7-981C-884C41B9A8E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 African American female nurse, outdoor, holding clipboard, smiling">
            <a:extLst>
              <a:ext uri="{FF2B5EF4-FFF2-40B4-BE49-F238E27FC236}">
                <a16:creationId xmlns:a16="http://schemas.microsoft.com/office/drawing/2014/main" id="{B67B0D2C-916E-4A58-A58F-ABC4AAB241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2" r="40952"/>
          <a:stretch/>
        </p:blipFill>
        <p:spPr>
          <a:xfrm>
            <a:off x="7477851" y="1173164"/>
            <a:ext cx="4124417" cy="503078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5066BC0-81B8-486F-A6D6-A0D58B74F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H="1">
            <a:off x="1255826" y="-89978"/>
            <a:ext cx="74954" cy="910206"/>
          </a:xfrm>
          <a:prstGeom prst="rect">
            <a:avLst/>
          </a:prstGeom>
          <a:solidFill>
            <a:srgbClr val="EC7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8635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AF61529-A179-4A5C-A9A6-299F31E7D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26829" y="1825625"/>
            <a:ext cx="4365171" cy="5108576"/>
          </a:xfrm>
          <a:prstGeom prst="rect">
            <a:avLst/>
          </a:prstGeom>
          <a:solidFill>
            <a:srgbClr val="1C35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46F026-938A-4BD5-8E06-EA7743C0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5001"/>
            <a:ext cx="5181600" cy="1270624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1C355E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B5228E-2D25-4A7C-AE4C-3516FA5D86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1325DB-7547-4D39-B0D3-FD17767DB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362A3B-4506-497B-897B-3FDA55E19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DC243E-50A2-4B4B-BAF5-28D5FD425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E6EFEA-99AA-43E7-981C-884C41B9A8E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Two young women working in a food closet distributing canned goods.">
            <a:extLst>
              <a:ext uri="{FF2B5EF4-FFF2-40B4-BE49-F238E27FC236}">
                <a16:creationId xmlns:a16="http://schemas.microsoft.com/office/drawing/2014/main" id="{B67B0D2C-916E-4A58-A58F-ABC4AAB241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8" r="36752"/>
          <a:stretch/>
        </p:blipFill>
        <p:spPr>
          <a:xfrm>
            <a:off x="7380515" y="1235869"/>
            <a:ext cx="4201886" cy="503078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5066BC0-81B8-486F-A6D6-A0D58B74F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H="1">
            <a:off x="1255826" y="-89978"/>
            <a:ext cx="74954" cy="910206"/>
          </a:xfrm>
          <a:prstGeom prst="rect">
            <a:avLst/>
          </a:prstGeom>
          <a:solidFill>
            <a:srgbClr val="EC7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9867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AF61529-A179-4A5C-A9A6-299F31E7D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38200" y="1825625"/>
            <a:ext cx="5072743" cy="4441031"/>
          </a:xfrm>
          <a:prstGeom prst="rect">
            <a:avLst/>
          </a:prstGeom>
          <a:solidFill>
            <a:srgbClr val="1C35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46F026-938A-4BD5-8E06-EA7743C0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5001"/>
            <a:ext cx="5181600" cy="1270624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1C355E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B5228E-2D25-4A7C-AE4C-3516FA5D86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70137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1325DB-7547-4D39-B0D3-FD17767DB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362A3B-4506-497B-897B-3FDA55E19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DC243E-50A2-4B4B-BAF5-28D5FD425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E6EFEA-99AA-43E7-981C-884C41B9A8E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Hispanic couple with therapist">
            <a:extLst>
              <a:ext uri="{FF2B5EF4-FFF2-40B4-BE49-F238E27FC236}">
                <a16:creationId xmlns:a16="http://schemas.microsoft.com/office/drawing/2014/main" id="{B67B0D2C-916E-4A58-A58F-ABC4AAB241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94" t="-1298" r="8584" b="1298"/>
          <a:stretch/>
        </p:blipFill>
        <p:spPr>
          <a:xfrm>
            <a:off x="6803571" y="723021"/>
            <a:ext cx="4550229" cy="503078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5066BC0-81B8-486F-A6D6-A0D58B74F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H="1">
            <a:off x="1255826" y="-89978"/>
            <a:ext cx="74954" cy="910206"/>
          </a:xfrm>
          <a:prstGeom prst="rect">
            <a:avLst/>
          </a:prstGeom>
          <a:solidFill>
            <a:srgbClr val="EC7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BE7E2C-3A8E-47EE-A5A1-7E45797E8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31085" y="555001"/>
            <a:ext cx="2743200" cy="5366828"/>
          </a:xfrm>
          <a:prstGeom prst="rect">
            <a:avLst/>
          </a:prstGeom>
          <a:solidFill>
            <a:srgbClr val="00A2E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0926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AF61529-A179-4A5C-A9A6-299F31E7D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38200" y="1825625"/>
            <a:ext cx="5072743" cy="4441031"/>
          </a:xfrm>
          <a:prstGeom prst="rect">
            <a:avLst/>
          </a:prstGeom>
          <a:solidFill>
            <a:srgbClr val="1C35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46F026-938A-4BD5-8E06-EA7743C0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5001"/>
            <a:ext cx="5181600" cy="1270624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1C355E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B5228E-2D25-4A7C-AE4C-3516FA5D86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70137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1325DB-7547-4D39-B0D3-FD17767DB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362A3B-4506-497B-897B-3FDA55E19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DC243E-50A2-4B4B-BAF5-28D5FD425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E6EFEA-99AA-43E7-981C-884C41B9A8E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Young African woman serving food in a homeless shelter">
            <a:extLst>
              <a:ext uri="{FF2B5EF4-FFF2-40B4-BE49-F238E27FC236}">
                <a16:creationId xmlns:a16="http://schemas.microsoft.com/office/drawing/2014/main" id="{B67B0D2C-916E-4A58-A58F-ABC4AAB241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6" r="19826"/>
          <a:stretch/>
        </p:blipFill>
        <p:spPr>
          <a:xfrm>
            <a:off x="6803571" y="723021"/>
            <a:ext cx="4550229" cy="503078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5066BC0-81B8-486F-A6D6-A0D58B74F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H="1">
            <a:off x="1255826" y="-89978"/>
            <a:ext cx="74954" cy="910206"/>
          </a:xfrm>
          <a:prstGeom prst="rect">
            <a:avLst/>
          </a:prstGeom>
          <a:solidFill>
            <a:srgbClr val="EC7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BE7E2C-3A8E-47EE-A5A1-7E45797E8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31085" y="555001"/>
            <a:ext cx="2743200" cy="5366828"/>
          </a:xfrm>
          <a:prstGeom prst="rect">
            <a:avLst/>
          </a:prstGeom>
          <a:solidFill>
            <a:srgbClr val="00A2E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8544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AF61529-A179-4A5C-A9A6-299F31E7D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38200" y="1825625"/>
            <a:ext cx="5072743" cy="4441031"/>
          </a:xfrm>
          <a:prstGeom prst="rect">
            <a:avLst/>
          </a:prstGeom>
          <a:solidFill>
            <a:srgbClr val="1C35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46F026-938A-4BD5-8E06-EA7743C0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5001"/>
            <a:ext cx="5181600" cy="1270624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1C355E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B5228E-2D25-4A7C-AE4C-3516FA5D86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70137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1325DB-7547-4D39-B0D3-FD17767DB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362A3B-4506-497B-897B-3FDA55E19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DC243E-50A2-4B4B-BAF5-28D5FD425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E6EFEA-99AA-43E7-981C-884C41B9A8E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Doctor assisting elderly woman in her home">
            <a:extLst>
              <a:ext uri="{FF2B5EF4-FFF2-40B4-BE49-F238E27FC236}">
                <a16:creationId xmlns:a16="http://schemas.microsoft.com/office/drawing/2014/main" id="{B67B0D2C-916E-4A58-A58F-ABC4AAB241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6" r="19806"/>
          <a:stretch/>
        </p:blipFill>
        <p:spPr>
          <a:xfrm>
            <a:off x="6803571" y="723021"/>
            <a:ext cx="4550229" cy="503078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5066BC0-81B8-486F-A6D6-A0D58B74F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H="1">
            <a:off x="1255826" y="-89978"/>
            <a:ext cx="74954" cy="910206"/>
          </a:xfrm>
          <a:prstGeom prst="rect">
            <a:avLst/>
          </a:prstGeom>
          <a:solidFill>
            <a:srgbClr val="00A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BE7E2C-3A8E-47EE-A5A1-7E45797E8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31085" y="555001"/>
            <a:ext cx="2743200" cy="5366828"/>
          </a:xfrm>
          <a:prstGeom prst="rect">
            <a:avLst/>
          </a:prstGeom>
          <a:solidFill>
            <a:srgbClr val="EC762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8754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AF61529-A179-4A5C-A9A6-299F31E7D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38200" y="1825625"/>
            <a:ext cx="5072743" cy="4441031"/>
          </a:xfrm>
          <a:prstGeom prst="rect">
            <a:avLst/>
          </a:prstGeom>
          <a:solidFill>
            <a:srgbClr val="1C35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46F026-938A-4BD5-8E06-EA7743C0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5001"/>
            <a:ext cx="5181600" cy="1270624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1C355E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B5228E-2D25-4A7C-AE4C-3516FA5D86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70137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1325DB-7547-4D39-B0D3-FD17767DB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362A3B-4506-497B-897B-3FDA55E19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DC243E-50A2-4B4B-BAF5-28D5FD425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E6EFEA-99AA-43E7-981C-884C41B9A8E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In-home nurse talking with patient ">
            <a:extLst>
              <a:ext uri="{FF2B5EF4-FFF2-40B4-BE49-F238E27FC236}">
                <a16:creationId xmlns:a16="http://schemas.microsoft.com/office/drawing/2014/main" id="{B67B0D2C-916E-4A58-A58F-ABC4AAB241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0" r="19830"/>
          <a:stretch/>
        </p:blipFill>
        <p:spPr>
          <a:xfrm>
            <a:off x="6803571" y="723021"/>
            <a:ext cx="4550229" cy="503078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5066BC0-81B8-486F-A6D6-A0D58B74F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H="1">
            <a:off x="1255826" y="-89978"/>
            <a:ext cx="74954" cy="910206"/>
          </a:xfrm>
          <a:prstGeom prst="rect">
            <a:avLst/>
          </a:prstGeom>
          <a:solidFill>
            <a:srgbClr val="00A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BE7E2C-3A8E-47EE-A5A1-7E45797E8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31085" y="555001"/>
            <a:ext cx="2743200" cy="5366828"/>
          </a:xfrm>
          <a:prstGeom prst="rect">
            <a:avLst/>
          </a:prstGeom>
          <a:solidFill>
            <a:srgbClr val="EC762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9496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F0773-9A1E-4B8D-913C-9B36FFC0B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>
                <a:solidFill>
                  <a:srgbClr val="1C355E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F6DF44-6BA4-468F-842C-F50CEB2552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EB948A-76F2-4D4A-B9E7-E484820AC5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FE5BE5-231D-4F7A-8BC6-DB7BF62FC6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B5AEFF-C8D0-4270-8B3B-B39F2E179E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3E80DF-0984-4881-B875-6E22A3E96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1C355E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D4A715-6BAF-4D0E-B772-C68FF05CC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1C355E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4DFBBE-1530-477C-A6E3-CD3904A9A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1C355E"/>
                </a:solidFill>
              </a:defRPr>
            </a:lvl1pPr>
          </a:lstStyle>
          <a:p>
            <a:fld id="{1AE6EFEA-99AA-43E7-981C-884C41B9A8E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25B492-F16B-435F-A243-070D210C1D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>
            <a:off x="799135" y="568041"/>
            <a:ext cx="74954" cy="910206"/>
          </a:xfrm>
          <a:prstGeom prst="rect">
            <a:avLst/>
          </a:prstGeom>
          <a:solidFill>
            <a:srgbClr val="EC7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3572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55391-DC14-4A71-9ED3-FBB0031DC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0413DF-3327-42A1-B630-72ED5AD28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762FD6-DACC-4B70-97A2-9E138BB0E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8C6447-DC54-4902-A32E-905897A20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6EFEA-99AA-43E7-981C-884C41B9A8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252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7C0359-F0E3-445F-95EE-D03853491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4AC73B-8F51-4283-821D-301066ADB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F8C7EC-D518-4029-B3DB-E5E20AD71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6EFEA-99AA-43E7-981C-884C41B9A8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2388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A94F8-AF81-46F2-B3C5-B25271BF1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A6EBF1-D4B8-431D-B5C1-D08D8D7E5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B61B81-42C0-47EA-8C6C-87E598E4F1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3418DC-6FD7-4ABC-AF95-738D497B9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37652E-CFC9-4B1C-B34B-76D0D3A6C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8A38BF-4BCA-4521-8D6C-93C8CD116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6EFEA-99AA-43E7-981C-884C41B9A8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447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2C3AF9-EA11-481F-9430-185B53E88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350" y="6089649"/>
            <a:ext cx="12192000" cy="747599"/>
          </a:xfrm>
          <a:prstGeom prst="rect">
            <a:avLst/>
          </a:prstGeom>
          <a:solidFill>
            <a:srgbClr val="1C35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B54341-81FD-4321-B0C8-C9D4F39E3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6686" y="768350"/>
            <a:ext cx="12192000" cy="558798"/>
          </a:xfrm>
        </p:spPr>
        <p:txBody>
          <a:bodyPr anchor="b">
            <a:normAutofit/>
          </a:bodyPr>
          <a:lstStyle>
            <a:lvl1pPr algn="ctr">
              <a:defRPr sz="3600" b="1">
                <a:solidFill>
                  <a:srgbClr val="1C355E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130851-52D8-4CB9-9369-F756335C67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17BC6-B5B3-4BB7-80C5-77BC8698B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4C4726D-EA7F-4D63-921C-AD886204C6B9}" type="datetimeFigureOut">
              <a:rPr lang="en-US" smtClean="0"/>
              <a:pPr/>
              <a:t>1/8/2023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7D8943-CC9B-4444-A726-05F10D998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6B1EEA-98B7-4238-BF91-C72B9ED25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E6EFEA-99AA-43E7-981C-884C41B9A8E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2BE356B2-E130-4375-8DFF-8EF26E1FE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87323" y="-1"/>
            <a:ext cx="2000705" cy="1057057"/>
          </a:xfrm>
          <a:prstGeom prst="triangle">
            <a:avLst>
              <a:gd name="adj" fmla="val 45545"/>
            </a:avLst>
          </a:prstGeom>
          <a:solidFill>
            <a:srgbClr val="00A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F2501488-14F1-4066-B837-110268068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-702098" y="686312"/>
            <a:ext cx="2611604" cy="1220108"/>
          </a:xfrm>
          <a:prstGeom prst="triangle">
            <a:avLst>
              <a:gd name="adj" fmla="val 45545"/>
            </a:avLst>
          </a:prstGeom>
          <a:solidFill>
            <a:srgbClr val="EC7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1743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956DB-A11D-44E3-A071-642D0C270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C06A0C-000A-4904-8DA5-44EB79CCFC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814442-CC3E-4E3B-90A3-AA9420BBBE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4F157C-6AF7-49BF-AF10-B49C2E776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75FAB7-AD61-4DF4-B173-4A3D5DF62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C3F8AD-B623-49F1-AECA-58A9AEA40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6EFEA-99AA-43E7-981C-884C41B9A8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9461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7AFDC-067C-45F4-8563-54534FFFE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9BE60F-EE15-46FF-BC7C-B9064D4418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9E5B66-7C03-4864-BB97-4E3A88708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40CBA2-DF9B-49D2-94B8-C5CC95425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EE1A56-4807-4880-B481-D7FE2E1C4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6EFEA-99AA-43E7-981C-884C41B9A8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0155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C0A536-08AE-4A01-9B40-33C1BB11A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6EFF32-FA4D-482F-ADB5-F36ECB07AA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C4FD6F-B4CC-4F8C-810E-3A12BA7A5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A99EBD-E103-4EE0-B2D7-174C007CA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B0C2CF-C604-45D2-A08D-9537EB76A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6EFEA-99AA-43E7-981C-884C41B9A8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6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AF61529-A179-4A5C-A9A6-299F31E7D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26829" y="1825625"/>
            <a:ext cx="4365171" cy="5108576"/>
          </a:xfrm>
          <a:prstGeom prst="rect">
            <a:avLst/>
          </a:prstGeom>
          <a:solidFill>
            <a:srgbClr val="1C35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46F026-938A-4BD5-8E06-EA7743C0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5001"/>
            <a:ext cx="5181600" cy="1270624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1C355E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B5228E-2D25-4A7C-AE4C-3516FA5D86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1325DB-7547-4D39-B0D3-FD17767DB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4726D-EA7F-4D63-921C-AD886204C6B9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362A3B-4506-497B-897B-3FDA55E19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DC243E-50A2-4B4B-BAF5-28D5FD425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E6EFEA-99AA-43E7-981C-884C41B9A8E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5066BC0-81B8-486F-A6D6-A0D58B74F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H="1">
            <a:off x="1255826" y="-89978"/>
            <a:ext cx="74954" cy="910206"/>
          </a:xfrm>
          <a:prstGeom prst="rect">
            <a:avLst/>
          </a:prstGeom>
          <a:solidFill>
            <a:srgbClr val="EC7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094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AF61529-A179-4A5C-A9A6-299F31E7D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26829" y="1825625"/>
            <a:ext cx="4365171" cy="5108576"/>
          </a:xfrm>
          <a:prstGeom prst="rect">
            <a:avLst/>
          </a:prstGeom>
          <a:solidFill>
            <a:srgbClr val="1C35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46F026-938A-4BD5-8E06-EA7743C0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5001"/>
            <a:ext cx="5181600" cy="1270624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1C355E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B5228E-2D25-4A7C-AE4C-3516FA5D86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1325DB-7547-4D39-B0D3-FD17767DB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4726D-EA7F-4D63-921C-AD886204C6B9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362A3B-4506-497B-897B-3FDA55E19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DC243E-50A2-4B4B-BAF5-28D5FD425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E6EFEA-99AA-43E7-981C-884C41B9A8E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5066BC0-81B8-486F-A6D6-A0D58B74F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H="1">
            <a:off x="1255826" y="-89978"/>
            <a:ext cx="74954" cy="910206"/>
          </a:xfrm>
          <a:prstGeom prst="rect">
            <a:avLst/>
          </a:prstGeom>
          <a:solidFill>
            <a:srgbClr val="EC7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923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AF61529-A179-4A5C-A9A6-299F31E7D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38200" y="1825625"/>
            <a:ext cx="5072743" cy="4441031"/>
          </a:xfrm>
          <a:prstGeom prst="rect">
            <a:avLst/>
          </a:prstGeom>
          <a:solidFill>
            <a:srgbClr val="1C35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46F026-938A-4BD5-8E06-EA7743C0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5001"/>
            <a:ext cx="5181600" cy="1270624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1C355E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B5228E-2D25-4A7C-AE4C-3516FA5D86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70137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1325DB-7547-4D39-B0D3-FD17767DB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4726D-EA7F-4D63-921C-AD886204C6B9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362A3B-4506-497B-897B-3FDA55E19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DC243E-50A2-4B4B-BAF5-28D5FD425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E6EFEA-99AA-43E7-981C-884C41B9A8E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Hispanic couple with therapist">
            <a:extLst>
              <a:ext uri="{FF2B5EF4-FFF2-40B4-BE49-F238E27FC236}">
                <a16:creationId xmlns:a16="http://schemas.microsoft.com/office/drawing/2014/main" id="{B67B0D2C-916E-4A58-A58F-ABC4AAB241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94" t="-1298" r="8584" b="1298"/>
          <a:stretch/>
        </p:blipFill>
        <p:spPr>
          <a:xfrm>
            <a:off x="6803571" y="723021"/>
            <a:ext cx="4550229" cy="503078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5066BC0-81B8-486F-A6D6-A0D58B74F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H="1">
            <a:off x="1255826" y="-89978"/>
            <a:ext cx="74954" cy="910206"/>
          </a:xfrm>
          <a:prstGeom prst="rect">
            <a:avLst/>
          </a:prstGeom>
          <a:solidFill>
            <a:srgbClr val="EC7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BE7E2C-3A8E-47EE-A5A1-7E45797E8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31085" y="555001"/>
            <a:ext cx="2743200" cy="5366828"/>
          </a:xfrm>
          <a:prstGeom prst="rect">
            <a:avLst/>
          </a:prstGeom>
          <a:solidFill>
            <a:srgbClr val="00A2E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844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AF61529-A179-4A5C-A9A6-299F31E7D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38200" y="1825625"/>
            <a:ext cx="5072743" cy="4441031"/>
          </a:xfrm>
          <a:prstGeom prst="rect">
            <a:avLst/>
          </a:prstGeom>
          <a:solidFill>
            <a:srgbClr val="1C35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46F026-938A-4BD5-8E06-EA7743C0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5001"/>
            <a:ext cx="5181600" cy="1270624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1C355E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B5228E-2D25-4A7C-AE4C-3516FA5D86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70137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1325DB-7547-4D39-B0D3-FD17767DB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4726D-EA7F-4D63-921C-AD886204C6B9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362A3B-4506-497B-897B-3FDA55E19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DC243E-50A2-4B4B-BAF5-28D5FD425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E6EFEA-99AA-43E7-981C-884C41B9A8E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Young African woman serving food in a homeless shelter">
            <a:extLst>
              <a:ext uri="{FF2B5EF4-FFF2-40B4-BE49-F238E27FC236}">
                <a16:creationId xmlns:a16="http://schemas.microsoft.com/office/drawing/2014/main" id="{B67B0D2C-916E-4A58-A58F-ABC4AAB241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6" r="19826"/>
          <a:stretch/>
        </p:blipFill>
        <p:spPr>
          <a:xfrm>
            <a:off x="6803571" y="723021"/>
            <a:ext cx="4550229" cy="503078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5066BC0-81B8-486F-A6D6-A0D58B74F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H="1">
            <a:off x="1255826" y="-89978"/>
            <a:ext cx="74954" cy="910206"/>
          </a:xfrm>
          <a:prstGeom prst="rect">
            <a:avLst/>
          </a:prstGeom>
          <a:solidFill>
            <a:srgbClr val="EC7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BE7E2C-3A8E-47EE-A5A1-7E45797E8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31085" y="555001"/>
            <a:ext cx="2743200" cy="5366828"/>
          </a:xfrm>
          <a:prstGeom prst="rect">
            <a:avLst/>
          </a:prstGeom>
          <a:solidFill>
            <a:srgbClr val="00A2E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287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AF61529-A179-4A5C-A9A6-299F31E7D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38200" y="1825625"/>
            <a:ext cx="5072743" cy="4441031"/>
          </a:xfrm>
          <a:prstGeom prst="rect">
            <a:avLst/>
          </a:prstGeom>
          <a:solidFill>
            <a:srgbClr val="1C35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46F026-938A-4BD5-8E06-EA7743C0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5001"/>
            <a:ext cx="5181600" cy="1270624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1C355E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B5228E-2D25-4A7C-AE4C-3516FA5D86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70137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1325DB-7547-4D39-B0D3-FD17767DB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4726D-EA7F-4D63-921C-AD886204C6B9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362A3B-4506-497B-897B-3FDA55E19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DC243E-50A2-4B4B-BAF5-28D5FD425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E6EFEA-99AA-43E7-981C-884C41B9A8E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Doctor assisting elderly woman in her home">
            <a:extLst>
              <a:ext uri="{FF2B5EF4-FFF2-40B4-BE49-F238E27FC236}">
                <a16:creationId xmlns:a16="http://schemas.microsoft.com/office/drawing/2014/main" id="{B67B0D2C-916E-4A58-A58F-ABC4AAB241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6" r="19806"/>
          <a:stretch/>
        </p:blipFill>
        <p:spPr>
          <a:xfrm>
            <a:off x="6803571" y="723021"/>
            <a:ext cx="4550229" cy="503078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5066BC0-81B8-486F-A6D6-A0D58B74F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H="1">
            <a:off x="1255826" y="-89978"/>
            <a:ext cx="74954" cy="910206"/>
          </a:xfrm>
          <a:prstGeom prst="rect">
            <a:avLst/>
          </a:prstGeom>
          <a:solidFill>
            <a:srgbClr val="00A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BE7E2C-3A8E-47EE-A5A1-7E45797E8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31085" y="555001"/>
            <a:ext cx="2743200" cy="5366828"/>
          </a:xfrm>
          <a:prstGeom prst="rect">
            <a:avLst/>
          </a:prstGeom>
          <a:solidFill>
            <a:srgbClr val="EC762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790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AF61529-A179-4A5C-A9A6-299F31E7D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38200" y="1825625"/>
            <a:ext cx="5072743" cy="4441031"/>
          </a:xfrm>
          <a:prstGeom prst="rect">
            <a:avLst/>
          </a:prstGeom>
          <a:solidFill>
            <a:srgbClr val="1C35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46F026-938A-4BD5-8E06-EA7743C0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5001"/>
            <a:ext cx="5181600" cy="1270624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1C355E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B5228E-2D25-4A7C-AE4C-3516FA5D86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70137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1325DB-7547-4D39-B0D3-FD17767DB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4726D-EA7F-4D63-921C-AD886204C6B9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362A3B-4506-497B-897B-3FDA55E19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DC243E-50A2-4B4B-BAF5-28D5FD425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E6EFEA-99AA-43E7-981C-884C41B9A8E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In-home nurse talking with patient ">
            <a:extLst>
              <a:ext uri="{FF2B5EF4-FFF2-40B4-BE49-F238E27FC236}">
                <a16:creationId xmlns:a16="http://schemas.microsoft.com/office/drawing/2014/main" id="{B67B0D2C-916E-4A58-A58F-ABC4AAB241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0" r="19830"/>
          <a:stretch/>
        </p:blipFill>
        <p:spPr>
          <a:xfrm>
            <a:off x="6803571" y="723021"/>
            <a:ext cx="4550229" cy="503078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5066BC0-81B8-486F-A6D6-A0D58B74F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H="1">
            <a:off x="1255826" y="-89978"/>
            <a:ext cx="74954" cy="910206"/>
          </a:xfrm>
          <a:prstGeom prst="rect">
            <a:avLst/>
          </a:prstGeom>
          <a:solidFill>
            <a:srgbClr val="00A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BE7E2C-3A8E-47EE-A5A1-7E45797E8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31085" y="555001"/>
            <a:ext cx="2743200" cy="5366828"/>
          </a:xfrm>
          <a:prstGeom prst="rect">
            <a:avLst/>
          </a:prstGeom>
          <a:solidFill>
            <a:srgbClr val="EC762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08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B0C895-3956-4470-9FAF-07D2D37D1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0B0945-7692-43AE-A99C-5299BA5C8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74E40-B18A-49B1-81B7-95C46FE465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C4726D-EA7F-4D63-921C-AD886204C6B9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E37382-A495-4EA8-B4B6-0A9CEAFCA6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678018-C242-4911-BF4F-48A3026CAA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E6EFEA-99AA-43E7-981C-884C41B9A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273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B0C895-3956-4470-9FAF-07D2D37D1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0B0945-7692-43AE-A99C-5299BA5C8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74E40-B18A-49B1-81B7-95C46FE465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E37382-A495-4EA8-B4B6-0A9CEAFCA6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678018-C242-4911-BF4F-48A3026CAA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E6EFEA-99AA-43E7-981C-884C41B9A8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753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1252A-B0CB-4C41-AD96-97DB4379A5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7732" y="5042263"/>
            <a:ext cx="10341428" cy="1654629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Poppins" panose="00000500000000000000" pitchFamily="2" charset="0"/>
                <a:cs typeface="Poppins" panose="00000500000000000000" pitchFamily="2" charset="0"/>
              </a:rPr>
              <a:t>Building a Workforce for a</a:t>
            </a:r>
            <a:br>
              <a:rPr lang="en-US" sz="4400" dirty="0"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4400" dirty="0">
                <a:latin typeface="Poppins" panose="00000500000000000000" pitchFamily="2" charset="0"/>
                <a:cs typeface="Poppins" panose="00000500000000000000" pitchFamily="2" charset="0"/>
              </a:rPr>
              <a:t>Healthy California for ALL</a:t>
            </a:r>
          </a:p>
        </p:txBody>
      </p:sp>
    </p:spTree>
    <p:extLst>
      <p:ext uri="{BB962C8B-B14F-4D97-AF65-F5344CB8AC3E}">
        <p14:creationId xmlns:p14="http://schemas.microsoft.com/office/powerpoint/2010/main" val="4004959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1289F-719D-247A-11F9-51B57CD1D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702" y="304061"/>
            <a:ext cx="10515600" cy="1325563"/>
          </a:xfrm>
        </p:spPr>
        <p:txBody>
          <a:bodyPr>
            <a:noAutofit/>
          </a:bodyPr>
          <a:lstStyle/>
          <a:p>
            <a:r>
              <a:rPr lang="en-US" sz="4800" dirty="0"/>
              <a:t>Programs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08B98F-5924-6699-233C-0B7FB92CA4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678" y="1831781"/>
            <a:ext cx="5257800" cy="4351338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sz="6700" b="1" dirty="0"/>
              <a:t>Labor and Workforce Development Agency: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5900" dirty="0"/>
              <a:t>Emergency Medical Services Corps:  $60 Million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5900" dirty="0"/>
              <a:t>High Road Training Partnerships: $135 Million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5900" dirty="0"/>
              <a:t>Healthcare Workforce Advancement Fund: $25 Million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5900" dirty="0"/>
              <a:t>English Language Learners Health Careers: $130 Million</a:t>
            </a:r>
          </a:p>
          <a:p>
            <a:pPr marL="0" indent="0">
              <a:buNone/>
            </a:pPr>
            <a:r>
              <a:rPr lang="en-US" sz="5900" i="1" dirty="0"/>
              <a:t>Subtotal: $350 Million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D2703B-8029-BB36-986D-705CC0CF5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6EFEA-99AA-43E7-981C-884C41B9A8E1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11668A4-93FA-ED92-749A-D8D4AF5617E2}"/>
              </a:ext>
            </a:extLst>
          </p:cNvPr>
          <p:cNvSpPr txBox="1">
            <a:spLocks/>
          </p:cNvSpPr>
          <p:nvPr/>
        </p:nvSpPr>
        <p:spPr>
          <a:xfrm>
            <a:off x="6096000" y="1831781"/>
            <a:ext cx="6096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800" b="1" dirty="0"/>
              <a:t>California Health and Human Services: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9600" dirty="0"/>
              <a:t>Community Health Workers/</a:t>
            </a:r>
            <a:r>
              <a:rPr lang="en-US" sz="9600" dirty="0" err="1"/>
              <a:t>Promotores</a:t>
            </a:r>
            <a:r>
              <a:rPr lang="en-US" sz="9600" dirty="0"/>
              <a:t>: $281.4 Million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9600" dirty="0"/>
              <a:t>21</a:t>
            </a:r>
            <a:r>
              <a:rPr lang="en-US" sz="9600" baseline="30000" dirty="0"/>
              <a:t>st</a:t>
            </a:r>
            <a:r>
              <a:rPr lang="en-US" sz="9600" dirty="0"/>
              <a:t> Century Nursing Initiative: $220 Million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9600" dirty="0"/>
              <a:t>Social Work Initiative: $186 Million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9600" dirty="0"/>
              <a:t>Behavioral Health: $140 Million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9600" dirty="0"/>
              <a:t>Opioid Package: $26 Million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9600" dirty="0"/>
              <a:t>Reproductive Health Workforce: $20 Million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9600" dirty="0"/>
              <a:t>Indian Health Program: $12 Million </a:t>
            </a:r>
          </a:p>
          <a:p>
            <a:pPr marL="0" indent="0">
              <a:buNone/>
            </a:pPr>
            <a:r>
              <a:rPr lang="en-US" sz="9600" i="1" dirty="0"/>
              <a:t>Subtotal: $885.4 Million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C7F5C2-5C28-6B89-5E21-8F5EADAF498E}"/>
              </a:ext>
            </a:extLst>
          </p:cNvPr>
          <p:cNvSpPr txBox="1"/>
          <p:nvPr/>
        </p:nvSpPr>
        <p:spPr>
          <a:xfrm>
            <a:off x="3581401" y="6154191"/>
            <a:ext cx="56450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/>
              <a:t>Total: $1.24 Billion</a:t>
            </a:r>
          </a:p>
        </p:txBody>
      </p:sp>
    </p:spTree>
    <p:extLst>
      <p:ext uri="{BB962C8B-B14F-4D97-AF65-F5344CB8AC3E}">
        <p14:creationId xmlns:p14="http://schemas.microsoft.com/office/powerpoint/2010/main" val="31867071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2986</TotalTime>
  <Words>122</Words>
  <Application>Microsoft Office PowerPoint</Application>
  <PresentationFormat>Widescreen</PresentationFormat>
  <Paragraphs>19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</vt:i4>
      </vt:variant>
    </vt:vector>
  </HeadingPairs>
  <TitlesOfParts>
    <vt:vector size="9" baseType="lpstr">
      <vt:lpstr>Arial</vt:lpstr>
      <vt:lpstr>Calibri</vt:lpstr>
      <vt:lpstr>Calibri Light</vt:lpstr>
      <vt:lpstr>Poppins</vt:lpstr>
      <vt:lpstr>Wingdings</vt:lpstr>
      <vt:lpstr>Office Theme</vt:lpstr>
      <vt:lpstr>1_Office Theme</vt:lpstr>
      <vt:lpstr>Building a Workforce for a Healthy California for ALL</vt:lpstr>
      <vt:lpstr>Programs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Juliann Binder</dc:creator>
  <cp:lastModifiedBy>Abby Snay</cp:lastModifiedBy>
  <cp:revision>78</cp:revision>
  <dcterms:created xsi:type="dcterms:W3CDTF">2022-06-02T14:20:28Z</dcterms:created>
  <dcterms:modified xsi:type="dcterms:W3CDTF">2023-01-08T21:02:24Z</dcterms:modified>
</cp:coreProperties>
</file>